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959" r:id="rId2"/>
    <p:sldId id="961" r:id="rId3"/>
    <p:sldId id="892" r:id="rId4"/>
    <p:sldId id="983" r:id="rId5"/>
    <p:sldId id="984" r:id="rId6"/>
    <p:sldId id="985" r:id="rId7"/>
    <p:sldId id="986" r:id="rId8"/>
    <p:sldId id="987" r:id="rId9"/>
    <p:sldId id="988" r:id="rId10"/>
    <p:sldId id="989" r:id="rId11"/>
    <p:sldId id="990" r:id="rId12"/>
    <p:sldId id="991" r:id="rId13"/>
    <p:sldId id="992" r:id="rId14"/>
    <p:sldId id="993" r:id="rId15"/>
    <p:sldId id="994" r:id="rId16"/>
    <p:sldId id="995" r:id="rId17"/>
    <p:sldId id="996" r:id="rId18"/>
    <p:sldId id="997" r:id="rId19"/>
    <p:sldId id="998" r:id="rId20"/>
    <p:sldId id="999" r:id="rId21"/>
    <p:sldId id="1029" r:id="rId22"/>
    <p:sldId id="1001" r:id="rId23"/>
    <p:sldId id="1030" r:id="rId24"/>
    <p:sldId id="1002" r:id="rId25"/>
    <p:sldId id="1003" r:id="rId26"/>
    <p:sldId id="1000" r:id="rId27"/>
    <p:sldId id="1004" r:id="rId28"/>
    <p:sldId id="1005" r:id="rId29"/>
    <p:sldId id="1007" r:id="rId30"/>
    <p:sldId id="1008" r:id="rId31"/>
    <p:sldId id="1006" r:id="rId32"/>
    <p:sldId id="1009" r:id="rId33"/>
    <p:sldId id="1010" r:id="rId34"/>
    <p:sldId id="1011" r:id="rId35"/>
    <p:sldId id="1012" r:id="rId36"/>
    <p:sldId id="1013" r:id="rId37"/>
    <p:sldId id="1014" r:id="rId38"/>
    <p:sldId id="1015" r:id="rId39"/>
    <p:sldId id="1016" r:id="rId40"/>
    <p:sldId id="1017" r:id="rId41"/>
    <p:sldId id="1018" r:id="rId42"/>
    <p:sldId id="1019" r:id="rId43"/>
    <p:sldId id="1020" r:id="rId44"/>
    <p:sldId id="1021" r:id="rId45"/>
    <p:sldId id="1022" r:id="rId46"/>
    <p:sldId id="1023" r:id="rId47"/>
    <p:sldId id="1024" r:id="rId48"/>
    <p:sldId id="1025" r:id="rId49"/>
    <p:sldId id="1026" r:id="rId50"/>
    <p:sldId id="1027" r:id="rId51"/>
    <p:sldId id="1028" r:id="rId52"/>
    <p:sldId id="384" r:id="rId53"/>
    <p:sldId id="413" r:id="rId5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66"/>
    <a:srgbClr val="CDDDD5"/>
    <a:srgbClr val="996600"/>
    <a:srgbClr val="DC7230"/>
    <a:srgbClr val="FF6600"/>
    <a:srgbClr val="FF9900"/>
    <a:srgbClr val="8FD5D2"/>
    <a:srgbClr val="79CDC9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03" autoAdjust="0"/>
    <p:restoredTop sz="93716" autoAdjust="0"/>
  </p:normalViewPr>
  <p:slideViewPr>
    <p:cSldViewPr>
      <p:cViewPr>
        <p:scale>
          <a:sx n="75" d="100"/>
          <a:sy n="75" d="100"/>
        </p:scale>
        <p:origin x="-1314" y="-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54" d="100"/>
          <a:sy n="54" d="100"/>
        </p:scale>
        <p:origin x="2802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05643A-A1BC-4139-9150-2C0C245AE7DA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0E72F729-2B01-457D-9BAE-C531D740FA05}">
      <dgm:prSet phldrT="[Text]" custT="1"/>
      <dgm:spPr>
        <a:solidFill>
          <a:srgbClr val="0070C0"/>
        </a:solidFill>
      </dgm:spPr>
      <dgm:t>
        <a:bodyPr/>
        <a:lstStyle/>
        <a:p>
          <a:r>
            <a:rPr lang="en-IN" sz="2000" b="1" dirty="0"/>
            <a:t>Execution Excellence</a:t>
          </a:r>
        </a:p>
      </dgm:t>
    </dgm:pt>
    <dgm:pt modelId="{7156C3C2-9FA7-4756-8CAA-8AE6AA11016D}" type="parTrans" cxnId="{EBA3D38F-3A81-4F3C-8A41-03AA3205E428}">
      <dgm:prSet/>
      <dgm:spPr/>
      <dgm:t>
        <a:bodyPr/>
        <a:lstStyle/>
        <a:p>
          <a:endParaRPr lang="en-IN" sz="2000" b="1"/>
        </a:p>
      </dgm:t>
    </dgm:pt>
    <dgm:pt modelId="{40403E38-BA10-43E6-B2CB-CB7ACDA824ED}" type="sibTrans" cxnId="{EBA3D38F-3A81-4F3C-8A41-03AA3205E428}">
      <dgm:prSet/>
      <dgm:spPr/>
      <dgm:t>
        <a:bodyPr/>
        <a:lstStyle/>
        <a:p>
          <a:endParaRPr lang="en-IN" sz="2000" b="1"/>
        </a:p>
      </dgm:t>
    </dgm:pt>
    <dgm:pt modelId="{D4698487-A9DD-4B16-99F6-218077761F3A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KYC Process.</a:t>
          </a:r>
        </a:p>
      </dgm:t>
    </dgm:pt>
    <dgm:pt modelId="{F5D27133-D5A5-4CB4-BAE7-DFA7C4BE5498}" type="parTrans" cxnId="{27361BA7-5AD8-4099-9CBD-207E8E046F8E}">
      <dgm:prSet/>
      <dgm:spPr/>
      <dgm:t>
        <a:bodyPr/>
        <a:lstStyle/>
        <a:p>
          <a:endParaRPr lang="en-IN" sz="2000" b="1"/>
        </a:p>
      </dgm:t>
    </dgm:pt>
    <dgm:pt modelId="{28C4980E-A5D5-42FE-9AE2-A046D8EF3EB6}" type="sibTrans" cxnId="{27361BA7-5AD8-4099-9CBD-207E8E046F8E}">
      <dgm:prSet/>
      <dgm:spPr/>
      <dgm:t>
        <a:bodyPr/>
        <a:lstStyle/>
        <a:p>
          <a:endParaRPr lang="en-IN" sz="2000" b="1"/>
        </a:p>
      </dgm:t>
    </dgm:pt>
    <dgm:pt modelId="{CA5169D9-581C-460F-9E2E-F830A4DBD13E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Design Process.</a:t>
          </a:r>
        </a:p>
      </dgm:t>
    </dgm:pt>
    <dgm:pt modelId="{A34D869B-16F0-4777-B035-6A561C214FA0}" type="parTrans" cxnId="{461E70AF-3847-4245-9D81-92E1AAAF9F35}">
      <dgm:prSet/>
      <dgm:spPr/>
      <dgm:t>
        <a:bodyPr/>
        <a:lstStyle/>
        <a:p>
          <a:endParaRPr lang="en-IN" sz="2000"/>
        </a:p>
      </dgm:t>
    </dgm:pt>
    <dgm:pt modelId="{31CD8B50-04FC-4DA6-81B3-98C00BE4D52D}" type="sibTrans" cxnId="{461E70AF-3847-4245-9D81-92E1AAAF9F35}">
      <dgm:prSet/>
      <dgm:spPr/>
      <dgm:t>
        <a:bodyPr/>
        <a:lstStyle/>
        <a:p>
          <a:endParaRPr lang="en-IN" sz="2000"/>
        </a:p>
      </dgm:t>
    </dgm:pt>
    <dgm:pt modelId="{A6CF2462-72AB-443B-88E2-3E16059C0F81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IN" sz="1800" b="1" dirty="0" smtClean="0">
              <a:solidFill>
                <a:schemeClr val="tx1"/>
              </a:solidFill>
            </a:rPr>
            <a:t>Communication </a:t>
          </a:r>
          <a:r>
            <a:rPr lang="en-IN" sz="1800" b="1" dirty="0">
              <a:solidFill>
                <a:schemeClr val="tx1"/>
              </a:solidFill>
            </a:rPr>
            <a:t>Process.</a:t>
          </a:r>
        </a:p>
      </dgm:t>
    </dgm:pt>
    <dgm:pt modelId="{B0E9B6AE-6CC2-44F3-8078-991700408E52}" type="parTrans" cxnId="{F2637296-57AD-4F45-82B7-E40860216603}">
      <dgm:prSet/>
      <dgm:spPr/>
      <dgm:t>
        <a:bodyPr/>
        <a:lstStyle/>
        <a:p>
          <a:endParaRPr lang="en-IN" sz="2000"/>
        </a:p>
      </dgm:t>
    </dgm:pt>
    <dgm:pt modelId="{1DFBE7B3-A687-4C72-BC5F-A1C40CCBDEF7}" type="sibTrans" cxnId="{F2637296-57AD-4F45-82B7-E40860216603}">
      <dgm:prSet/>
      <dgm:spPr/>
      <dgm:t>
        <a:bodyPr/>
        <a:lstStyle/>
        <a:p>
          <a:endParaRPr lang="en-IN" sz="2000"/>
        </a:p>
      </dgm:t>
    </dgm:pt>
    <dgm:pt modelId="{8930B30C-2993-4D6E-BD2F-2F1094721EB1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Contractor Execution process.</a:t>
          </a:r>
        </a:p>
      </dgm:t>
    </dgm:pt>
    <dgm:pt modelId="{C3A9E4E3-1F9A-4EB9-8A8B-511CDB52CBED}" type="parTrans" cxnId="{FD0D1737-EF89-4CDC-97CB-503952A15F50}">
      <dgm:prSet/>
      <dgm:spPr/>
      <dgm:t>
        <a:bodyPr/>
        <a:lstStyle/>
        <a:p>
          <a:endParaRPr lang="en-IN" sz="2000"/>
        </a:p>
      </dgm:t>
    </dgm:pt>
    <dgm:pt modelId="{765F51E1-3997-4C64-A8BA-A9FC705F38C7}" type="sibTrans" cxnId="{FD0D1737-EF89-4CDC-97CB-503952A15F50}">
      <dgm:prSet/>
      <dgm:spPr/>
      <dgm:t>
        <a:bodyPr/>
        <a:lstStyle/>
        <a:p>
          <a:endParaRPr lang="en-IN" sz="2000"/>
        </a:p>
      </dgm:t>
    </dgm:pt>
    <dgm:pt modelId="{887BA40D-A8E7-46CB-B373-3641A4EE6D32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Site Modification Process.</a:t>
          </a:r>
        </a:p>
      </dgm:t>
    </dgm:pt>
    <dgm:pt modelId="{18CF4FA4-28FC-415C-AAE0-DC49D2BC4A8B}" type="parTrans" cxnId="{43D09E5D-4398-44E0-A1EB-B255ECFA9616}">
      <dgm:prSet/>
      <dgm:spPr/>
      <dgm:t>
        <a:bodyPr/>
        <a:lstStyle/>
        <a:p>
          <a:endParaRPr lang="en-IN" sz="1800"/>
        </a:p>
      </dgm:t>
    </dgm:pt>
    <dgm:pt modelId="{F1700BA5-B93C-4BFE-AA8E-75BE0824DC22}" type="sibTrans" cxnId="{43D09E5D-4398-44E0-A1EB-B255ECFA9616}">
      <dgm:prSet/>
      <dgm:spPr/>
      <dgm:t>
        <a:bodyPr/>
        <a:lstStyle/>
        <a:p>
          <a:endParaRPr lang="en-IN" sz="1800"/>
        </a:p>
      </dgm:t>
    </dgm:pt>
    <dgm:pt modelId="{CA449F89-9066-46BC-A019-A956C9F95256}">
      <dgm:prSet phldrT="[Text]" custT="1"/>
      <dgm:spPr>
        <a:solidFill>
          <a:schemeClr val="bg2">
            <a:lumMod val="60000"/>
            <a:lumOff val="40000"/>
          </a:schemeClr>
        </a:solidFill>
      </dgm:spPr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Financial Control.</a:t>
          </a:r>
        </a:p>
      </dgm:t>
    </dgm:pt>
    <dgm:pt modelId="{C641B652-4F1B-4D92-8F93-A2A9561CA2A9}" type="parTrans" cxnId="{E75DAA38-4ADD-4D9F-94B0-10B2F82B05A9}">
      <dgm:prSet/>
      <dgm:spPr/>
      <dgm:t>
        <a:bodyPr/>
        <a:lstStyle/>
        <a:p>
          <a:endParaRPr lang="en-IN" sz="1800"/>
        </a:p>
      </dgm:t>
    </dgm:pt>
    <dgm:pt modelId="{BD1AA40C-1F82-4433-A69D-BE54212F1BB1}" type="sibTrans" cxnId="{E75DAA38-4ADD-4D9F-94B0-10B2F82B05A9}">
      <dgm:prSet/>
      <dgm:spPr/>
      <dgm:t>
        <a:bodyPr/>
        <a:lstStyle/>
        <a:p>
          <a:endParaRPr lang="en-IN" sz="1800"/>
        </a:p>
      </dgm:t>
    </dgm:pt>
    <dgm:pt modelId="{8CE3858A-1CE1-423C-85E8-392CCC507DB8}" type="pres">
      <dgm:prSet presAssocID="{5A05643A-A1BC-4139-9150-2C0C245AE7DA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E5B38C5-DA47-4988-8219-962685980A0F}" type="pres">
      <dgm:prSet presAssocID="{0E72F729-2B01-457D-9BAE-C531D740FA05}" presName="Parent" presStyleLbl="node0" presStyleIdx="0" presStyleCnt="1" custLinFactNeighborX="2141" custLinFactNeighborY="1899">
        <dgm:presLayoutVars>
          <dgm:chMax val="6"/>
          <dgm:chPref val="6"/>
        </dgm:presLayoutVars>
      </dgm:prSet>
      <dgm:spPr/>
      <dgm:t>
        <a:bodyPr/>
        <a:lstStyle/>
        <a:p>
          <a:endParaRPr lang="en-US"/>
        </a:p>
      </dgm:t>
    </dgm:pt>
    <dgm:pt modelId="{1F819C8E-6324-46DC-9303-50FD9906FB69}" type="pres">
      <dgm:prSet presAssocID="{D4698487-A9DD-4B16-99F6-218077761F3A}" presName="Accent1" presStyleCnt="0"/>
      <dgm:spPr/>
    </dgm:pt>
    <dgm:pt modelId="{2B725940-5D6D-4C88-9437-69103267A9D2}" type="pres">
      <dgm:prSet presAssocID="{D4698487-A9DD-4B16-99F6-218077761F3A}" presName="Accent" presStyleLbl="bgShp" presStyleIdx="0" presStyleCnt="6"/>
      <dgm:spPr/>
    </dgm:pt>
    <dgm:pt modelId="{FC14E80D-C739-400C-A438-E0FB315A2E18}" type="pres">
      <dgm:prSet presAssocID="{D4698487-A9DD-4B16-99F6-218077761F3A}" presName="Child1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D8B27B-863A-4467-814C-FDF05C5143AC}" type="pres">
      <dgm:prSet presAssocID="{CA5169D9-581C-460F-9E2E-F830A4DBD13E}" presName="Accent2" presStyleCnt="0"/>
      <dgm:spPr/>
    </dgm:pt>
    <dgm:pt modelId="{EC8E1FB0-598F-4579-BF3C-C907AF33CB34}" type="pres">
      <dgm:prSet presAssocID="{CA5169D9-581C-460F-9E2E-F830A4DBD13E}" presName="Accent" presStyleLbl="bgShp" presStyleIdx="1" presStyleCnt="6"/>
      <dgm:spPr/>
    </dgm:pt>
    <dgm:pt modelId="{47D0A2F8-FA55-4B03-9D88-0DE03F3D4B9F}" type="pres">
      <dgm:prSet presAssocID="{CA5169D9-581C-460F-9E2E-F830A4DBD13E}" presName="Child2" presStyleLbl="node1" presStyleIdx="1" presStyleCnt="6" custLinFactNeighborX="4801" custLinFactNeighborY="144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D9D8F1-162E-493F-B4D7-3A962600B4E3}" type="pres">
      <dgm:prSet presAssocID="{A6CF2462-72AB-443B-88E2-3E16059C0F81}" presName="Accent3" presStyleCnt="0"/>
      <dgm:spPr/>
    </dgm:pt>
    <dgm:pt modelId="{EE28772D-7D18-4CC5-BDA8-D6FA1306ED07}" type="pres">
      <dgm:prSet presAssocID="{A6CF2462-72AB-443B-88E2-3E16059C0F81}" presName="Accent" presStyleLbl="bgShp" presStyleIdx="2" presStyleCnt="6"/>
      <dgm:spPr/>
    </dgm:pt>
    <dgm:pt modelId="{41D9490E-E900-4136-8B2D-68ACA4EE086F}" type="pres">
      <dgm:prSet presAssocID="{A6CF2462-72AB-443B-88E2-3E16059C0F8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6D2963-255A-4A08-876C-56DA559A35EB}" type="pres">
      <dgm:prSet presAssocID="{8930B30C-2993-4D6E-BD2F-2F1094721EB1}" presName="Accent4" presStyleCnt="0"/>
      <dgm:spPr/>
    </dgm:pt>
    <dgm:pt modelId="{B0E18EFB-4B26-4DFB-A97D-EF665E8B0262}" type="pres">
      <dgm:prSet presAssocID="{8930B30C-2993-4D6E-BD2F-2F1094721EB1}" presName="Accent" presStyleLbl="bgShp" presStyleIdx="3" presStyleCnt="6"/>
      <dgm:spPr/>
    </dgm:pt>
    <dgm:pt modelId="{78C53D59-C92A-4071-B563-A393FE5E9C5B}" type="pres">
      <dgm:prSet presAssocID="{8930B30C-2993-4D6E-BD2F-2F1094721EB1}" presName="Child4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73C515-B403-4446-9AE8-0E8B2455F4A6}" type="pres">
      <dgm:prSet presAssocID="{887BA40D-A8E7-46CB-B373-3641A4EE6D32}" presName="Accent5" presStyleCnt="0"/>
      <dgm:spPr/>
    </dgm:pt>
    <dgm:pt modelId="{DEDCA797-2502-4F88-BE9F-292C46FCEF5C}" type="pres">
      <dgm:prSet presAssocID="{887BA40D-A8E7-46CB-B373-3641A4EE6D32}" presName="Accent" presStyleLbl="bgShp" presStyleIdx="4" presStyleCnt="6"/>
      <dgm:spPr/>
    </dgm:pt>
    <dgm:pt modelId="{19CE4617-2DE1-492B-9D4B-E6B314BD4372}" type="pres">
      <dgm:prSet presAssocID="{887BA40D-A8E7-46CB-B373-3641A4EE6D32}" presName="Child5" presStyleLbl="node1" presStyleIdx="4" presStyleCnt="6" custLinFactNeighborX="2386" custLinFactNeighborY="125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52384-339B-46A4-ADBB-00AF486A764E}" type="pres">
      <dgm:prSet presAssocID="{CA449F89-9066-46BC-A019-A956C9F95256}" presName="Accent6" presStyleCnt="0"/>
      <dgm:spPr/>
    </dgm:pt>
    <dgm:pt modelId="{FF04C29F-2176-48CD-90AD-7B8F9AA3199A}" type="pres">
      <dgm:prSet presAssocID="{CA449F89-9066-46BC-A019-A956C9F95256}" presName="Accent" presStyleLbl="bgShp" presStyleIdx="5" presStyleCnt="6"/>
      <dgm:spPr/>
    </dgm:pt>
    <dgm:pt modelId="{EEFCC182-F0DC-44A0-A2FC-ADAEED4ADB89}" type="pres">
      <dgm:prSet presAssocID="{CA449F89-9066-46BC-A019-A956C9F95256}" presName="Child6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A0BA9C-C990-4E2A-B617-6CA4CD9977D5}" type="presOf" srcId="{8930B30C-2993-4D6E-BD2F-2F1094721EB1}" destId="{78C53D59-C92A-4071-B563-A393FE5E9C5B}" srcOrd="0" destOrd="0" presId="urn:microsoft.com/office/officeart/2011/layout/HexagonRadial"/>
    <dgm:cxn modelId="{E75DAA38-4ADD-4D9F-94B0-10B2F82B05A9}" srcId="{0E72F729-2B01-457D-9BAE-C531D740FA05}" destId="{CA449F89-9066-46BC-A019-A956C9F95256}" srcOrd="5" destOrd="0" parTransId="{C641B652-4F1B-4D92-8F93-A2A9561CA2A9}" sibTransId="{BD1AA40C-1F82-4433-A69D-BE54212F1BB1}"/>
    <dgm:cxn modelId="{E32F050B-6293-4284-B59B-B7BB5B2060C9}" type="presOf" srcId="{CA449F89-9066-46BC-A019-A956C9F95256}" destId="{EEFCC182-F0DC-44A0-A2FC-ADAEED4ADB89}" srcOrd="0" destOrd="0" presId="urn:microsoft.com/office/officeart/2011/layout/HexagonRadial"/>
    <dgm:cxn modelId="{99EF46F3-9D1E-43E9-B46E-1DB3B89FB439}" type="presOf" srcId="{A6CF2462-72AB-443B-88E2-3E16059C0F81}" destId="{41D9490E-E900-4136-8B2D-68ACA4EE086F}" srcOrd="0" destOrd="0" presId="urn:microsoft.com/office/officeart/2011/layout/HexagonRadial"/>
    <dgm:cxn modelId="{ECBFACE9-2D8E-4F0F-B8A0-8CD28966F78A}" type="presOf" srcId="{887BA40D-A8E7-46CB-B373-3641A4EE6D32}" destId="{19CE4617-2DE1-492B-9D4B-E6B314BD4372}" srcOrd="0" destOrd="0" presId="urn:microsoft.com/office/officeart/2011/layout/HexagonRadial"/>
    <dgm:cxn modelId="{FD0D1737-EF89-4CDC-97CB-503952A15F50}" srcId="{0E72F729-2B01-457D-9BAE-C531D740FA05}" destId="{8930B30C-2993-4D6E-BD2F-2F1094721EB1}" srcOrd="3" destOrd="0" parTransId="{C3A9E4E3-1F9A-4EB9-8A8B-511CDB52CBED}" sibTransId="{765F51E1-3997-4C64-A8BA-A9FC705F38C7}"/>
    <dgm:cxn modelId="{F2637296-57AD-4F45-82B7-E40860216603}" srcId="{0E72F729-2B01-457D-9BAE-C531D740FA05}" destId="{A6CF2462-72AB-443B-88E2-3E16059C0F81}" srcOrd="2" destOrd="0" parTransId="{B0E9B6AE-6CC2-44F3-8078-991700408E52}" sibTransId="{1DFBE7B3-A687-4C72-BC5F-A1C40CCBDEF7}"/>
    <dgm:cxn modelId="{27361BA7-5AD8-4099-9CBD-207E8E046F8E}" srcId="{0E72F729-2B01-457D-9BAE-C531D740FA05}" destId="{D4698487-A9DD-4B16-99F6-218077761F3A}" srcOrd="0" destOrd="0" parTransId="{F5D27133-D5A5-4CB4-BAE7-DFA7C4BE5498}" sibTransId="{28C4980E-A5D5-42FE-9AE2-A046D8EF3EB6}"/>
    <dgm:cxn modelId="{561D9DB6-16E6-449D-81C7-0A6A280EC403}" type="presOf" srcId="{5A05643A-A1BC-4139-9150-2C0C245AE7DA}" destId="{8CE3858A-1CE1-423C-85E8-392CCC507DB8}" srcOrd="0" destOrd="0" presId="urn:microsoft.com/office/officeart/2011/layout/HexagonRadial"/>
    <dgm:cxn modelId="{461E70AF-3847-4245-9D81-92E1AAAF9F35}" srcId="{0E72F729-2B01-457D-9BAE-C531D740FA05}" destId="{CA5169D9-581C-460F-9E2E-F830A4DBD13E}" srcOrd="1" destOrd="0" parTransId="{A34D869B-16F0-4777-B035-6A561C214FA0}" sibTransId="{31CD8B50-04FC-4DA6-81B3-98C00BE4D52D}"/>
    <dgm:cxn modelId="{67D157BE-DDDC-4CBC-9BD2-9ECAE7A580ED}" type="presOf" srcId="{0E72F729-2B01-457D-9BAE-C531D740FA05}" destId="{5E5B38C5-DA47-4988-8219-962685980A0F}" srcOrd="0" destOrd="0" presId="urn:microsoft.com/office/officeart/2011/layout/HexagonRadial"/>
    <dgm:cxn modelId="{43D09E5D-4398-44E0-A1EB-B255ECFA9616}" srcId="{0E72F729-2B01-457D-9BAE-C531D740FA05}" destId="{887BA40D-A8E7-46CB-B373-3641A4EE6D32}" srcOrd="4" destOrd="0" parTransId="{18CF4FA4-28FC-415C-AAE0-DC49D2BC4A8B}" sibTransId="{F1700BA5-B93C-4BFE-AA8E-75BE0824DC22}"/>
    <dgm:cxn modelId="{368DAC9D-412C-4C69-A34C-B4386E149E11}" type="presOf" srcId="{D4698487-A9DD-4B16-99F6-218077761F3A}" destId="{FC14E80D-C739-400C-A438-E0FB315A2E18}" srcOrd="0" destOrd="0" presId="urn:microsoft.com/office/officeart/2011/layout/HexagonRadial"/>
    <dgm:cxn modelId="{E0578163-B2A2-4CC9-BB76-437CC575B97B}" type="presOf" srcId="{CA5169D9-581C-460F-9E2E-F830A4DBD13E}" destId="{47D0A2F8-FA55-4B03-9D88-0DE03F3D4B9F}" srcOrd="0" destOrd="0" presId="urn:microsoft.com/office/officeart/2011/layout/HexagonRadial"/>
    <dgm:cxn modelId="{EBA3D38F-3A81-4F3C-8A41-03AA3205E428}" srcId="{5A05643A-A1BC-4139-9150-2C0C245AE7DA}" destId="{0E72F729-2B01-457D-9BAE-C531D740FA05}" srcOrd="0" destOrd="0" parTransId="{7156C3C2-9FA7-4756-8CAA-8AE6AA11016D}" sibTransId="{40403E38-BA10-43E6-B2CB-CB7ACDA824ED}"/>
    <dgm:cxn modelId="{3419FC3C-2EDB-4E2A-A8A6-1A1E43AEB8F7}" type="presParOf" srcId="{8CE3858A-1CE1-423C-85E8-392CCC507DB8}" destId="{5E5B38C5-DA47-4988-8219-962685980A0F}" srcOrd="0" destOrd="0" presId="urn:microsoft.com/office/officeart/2011/layout/HexagonRadial"/>
    <dgm:cxn modelId="{65E71B88-4C19-4786-B310-C26EC049F707}" type="presParOf" srcId="{8CE3858A-1CE1-423C-85E8-392CCC507DB8}" destId="{1F819C8E-6324-46DC-9303-50FD9906FB69}" srcOrd="1" destOrd="0" presId="urn:microsoft.com/office/officeart/2011/layout/HexagonRadial"/>
    <dgm:cxn modelId="{AC6E93A4-0240-473B-A9F7-F4ED561730B5}" type="presParOf" srcId="{1F819C8E-6324-46DC-9303-50FD9906FB69}" destId="{2B725940-5D6D-4C88-9437-69103267A9D2}" srcOrd="0" destOrd="0" presId="urn:microsoft.com/office/officeart/2011/layout/HexagonRadial"/>
    <dgm:cxn modelId="{9099D8FA-1554-4068-B478-B8F3C83241E9}" type="presParOf" srcId="{8CE3858A-1CE1-423C-85E8-392CCC507DB8}" destId="{FC14E80D-C739-400C-A438-E0FB315A2E18}" srcOrd="2" destOrd="0" presId="urn:microsoft.com/office/officeart/2011/layout/HexagonRadial"/>
    <dgm:cxn modelId="{4603E9E9-F2BE-4C9A-81E9-211CAB22FE01}" type="presParOf" srcId="{8CE3858A-1CE1-423C-85E8-392CCC507DB8}" destId="{4ED8B27B-863A-4467-814C-FDF05C5143AC}" srcOrd="3" destOrd="0" presId="urn:microsoft.com/office/officeart/2011/layout/HexagonRadial"/>
    <dgm:cxn modelId="{C391481A-C354-49A1-A40D-3257791EECFA}" type="presParOf" srcId="{4ED8B27B-863A-4467-814C-FDF05C5143AC}" destId="{EC8E1FB0-598F-4579-BF3C-C907AF33CB34}" srcOrd="0" destOrd="0" presId="urn:microsoft.com/office/officeart/2011/layout/HexagonRadial"/>
    <dgm:cxn modelId="{46057D00-3465-47DC-BCD9-673619EE3D1E}" type="presParOf" srcId="{8CE3858A-1CE1-423C-85E8-392CCC507DB8}" destId="{47D0A2F8-FA55-4B03-9D88-0DE03F3D4B9F}" srcOrd="4" destOrd="0" presId="urn:microsoft.com/office/officeart/2011/layout/HexagonRadial"/>
    <dgm:cxn modelId="{04BAD088-A4AE-4696-9F09-D6826526963F}" type="presParOf" srcId="{8CE3858A-1CE1-423C-85E8-392CCC507DB8}" destId="{CCD9D8F1-162E-493F-B4D7-3A962600B4E3}" srcOrd="5" destOrd="0" presId="urn:microsoft.com/office/officeart/2011/layout/HexagonRadial"/>
    <dgm:cxn modelId="{CECCF03C-A166-4774-83F1-2BAA7046204A}" type="presParOf" srcId="{CCD9D8F1-162E-493F-B4D7-3A962600B4E3}" destId="{EE28772D-7D18-4CC5-BDA8-D6FA1306ED07}" srcOrd="0" destOrd="0" presId="urn:microsoft.com/office/officeart/2011/layout/HexagonRadial"/>
    <dgm:cxn modelId="{709B8DCA-0D2F-4F23-A7C9-04DFDFDCE85B}" type="presParOf" srcId="{8CE3858A-1CE1-423C-85E8-392CCC507DB8}" destId="{41D9490E-E900-4136-8B2D-68ACA4EE086F}" srcOrd="6" destOrd="0" presId="urn:microsoft.com/office/officeart/2011/layout/HexagonRadial"/>
    <dgm:cxn modelId="{2948A936-A10C-41BD-A4B9-A293EAF439ED}" type="presParOf" srcId="{8CE3858A-1CE1-423C-85E8-392CCC507DB8}" destId="{976D2963-255A-4A08-876C-56DA559A35EB}" srcOrd="7" destOrd="0" presId="urn:microsoft.com/office/officeart/2011/layout/HexagonRadial"/>
    <dgm:cxn modelId="{B81FE562-3660-4DE7-8270-8A0B7F9F8A80}" type="presParOf" srcId="{976D2963-255A-4A08-876C-56DA559A35EB}" destId="{B0E18EFB-4B26-4DFB-A97D-EF665E8B0262}" srcOrd="0" destOrd="0" presId="urn:microsoft.com/office/officeart/2011/layout/HexagonRadial"/>
    <dgm:cxn modelId="{D11F5C6A-9583-43BC-8DFC-E25DAF64FD01}" type="presParOf" srcId="{8CE3858A-1CE1-423C-85E8-392CCC507DB8}" destId="{78C53D59-C92A-4071-B563-A393FE5E9C5B}" srcOrd="8" destOrd="0" presId="urn:microsoft.com/office/officeart/2011/layout/HexagonRadial"/>
    <dgm:cxn modelId="{2762E75D-E831-4C34-9519-8F9595F5D79F}" type="presParOf" srcId="{8CE3858A-1CE1-423C-85E8-392CCC507DB8}" destId="{2773C515-B403-4446-9AE8-0E8B2455F4A6}" srcOrd="9" destOrd="0" presId="urn:microsoft.com/office/officeart/2011/layout/HexagonRadial"/>
    <dgm:cxn modelId="{8AFC03DA-CBC3-4DE8-9263-8257B6AD2029}" type="presParOf" srcId="{2773C515-B403-4446-9AE8-0E8B2455F4A6}" destId="{DEDCA797-2502-4F88-BE9F-292C46FCEF5C}" srcOrd="0" destOrd="0" presId="urn:microsoft.com/office/officeart/2011/layout/HexagonRadial"/>
    <dgm:cxn modelId="{DFC004B2-B9E3-42F9-8421-FA5FDF439003}" type="presParOf" srcId="{8CE3858A-1CE1-423C-85E8-392CCC507DB8}" destId="{19CE4617-2DE1-492B-9D4B-E6B314BD4372}" srcOrd="10" destOrd="0" presId="urn:microsoft.com/office/officeart/2011/layout/HexagonRadial"/>
    <dgm:cxn modelId="{F96A950D-FA35-45F4-9F55-A731A567274F}" type="presParOf" srcId="{8CE3858A-1CE1-423C-85E8-392CCC507DB8}" destId="{C7C52384-339B-46A4-ADBB-00AF486A764E}" srcOrd="11" destOrd="0" presId="urn:microsoft.com/office/officeart/2011/layout/HexagonRadial"/>
    <dgm:cxn modelId="{D0338BD1-B3A5-4CB3-BA38-7B57FF100786}" type="presParOf" srcId="{C7C52384-339B-46A4-ADBB-00AF486A764E}" destId="{FF04C29F-2176-48CD-90AD-7B8F9AA3199A}" srcOrd="0" destOrd="0" presId="urn:microsoft.com/office/officeart/2011/layout/HexagonRadial"/>
    <dgm:cxn modelId="{2C66D1A4-1176-483E-BBBA-3955D8E4123E}" type="presParOf" srcId="{8CE3858A-1CE1-423C-85E8-392CCC507DB8}" destId="{EEFCC182-F0DC-44A0-A2FC-ADAEED4ADB89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B38C5-DA47-4988-8219-962685980A0F}">
      <dsp:nvSpPr>
        <dsp:cNvPr id="0" name=""/>
        <dsp:cNvSpPr/>
      </dsp:nvSpPr>
      <dsp:spPr>
        <a:xfrm>
          <a:off x="2300269" y="1909119"/>
          <a:ext cx="2376944" cy="2056153"/>
        </a:xfrm>
        <a:prstGeom prst="hexagon">
          <a:avLst>
            <a:gd name="adj" fmla="val 28570"/>
            <a:gd name="vf" fmla="val 115470"/>
          </a:avLst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b="1" kern="1200" dirty="0"/>
            <a:t>Execution Excellence</a:t>
          </a:r>
        </a:p>
      </dsp:txBody>
      <dsp:txXfrm>
        <a:off x="2694162" y="2249852"/>
        <a:ext cx="1589158" cy="1374687"/>
      </dsp:txXfrm>
    </dsp:sp>
    <dsp:sp modelId="{EC8E1FB0-598F-4579-BF3C-C907AF33CB34}">
      <dsp:nvSpPr>
        <dsp:cNvPr id="0" name=""/>
        <dsp:cNvSpPr/>
      </dsp:nvSpPr>
      <dsp:spPr>
        <a:xfrm>
          <a:off x="3737803" y="886342"/>
          <a:ext cx="896814" cy="77272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14E80D-C739-400C-A438-E0FB315A2E18}">
      <dsp:nvSpPr>
        <dsp:cNvPr id="0" name=""/>
        <dsp:cNvSpPr/>
      </dsp:nvSpPr>
      <dsp:spPr>
        <a:xfrm>
          <a:off x="2468330" y="0"/>
          <a:ext cx="1947889" cy="1685153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>
              <a:solidFill>
                <a:schemeClr val="tx1"/>
              </a:solidFill>
            </a:rPr>
            <a:t>KYC Process.</a:t>
          </a:r>
        </a:p>
      </dsp:txBody>
      <dsp:txXfrm>
        <a:off x="2791137" y="279266"/>
        <a:ext cx="1302275" cy="1126621"/>
      </dsp:txXfrm>
    </dsp:sp>
    <dsp:sp modelId="{EE28772D-7D18-4CC5-BDA8-D6FA1306ED07}">
      <dsp:nvSpPr>
        <dsp:cNvPr id="0" name=""/>
        <dsp:cNvSpPr/>
      </dsp:nvSpPr>
      <dsp:spPr>
        <a:xfrm>
          <a:off x="4784455" y="2330925"/>
          <a:ext cx="896814" cy="77272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D0A2F8-FA55-4B03-9D88-0DE03F3D4B9F}">
      <dsp:nvSpPr>
        <dsp:cNvPr id="0" name=""/>
        <dsp:cNvSpPr/>
      </dsp:nvSpPr>
      <dsp:spPr>
        <a:xfrm>
          <a:off x="4348288" y="1060765"/>
          <a:ext cx="1947889" cy="1685153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>
              <a:solidFill>
                <a:schemeClr val="tx1"/>
              </a:solidFill>
            </a:rPr>
            <a:t>Design Process.</a:t>
          </a:r>
        </a:p>
      </dsp:txBody>
      <dsp:txXfrm>
        <a:off x="4671095" y="1340031"/>
        <a:ext cx="1302275" cy="1126621"/>
      </dsp:txXfrm>
    </dsp:sp>
    <dsp:sp modelId="{B0E18EFB-4B26-4DFB-A97D-EF665E8B0262}">
      <dsp:nvSpPr>
        <dsp:cNvPr id="0" name=""/>
        <dsp:cNvSpPr/>
      </dsp:nvSpPr>
      <dsp:spPr>
        <a:xfrm>
          <a:off x="4057383" y="3961587"/>
          <a:ext cx="896814" cy="77272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9490E-E900-4136-8B2D-68ACA4EE086F}">
      <dsp:nvSpPr>
        <dsp:cNvPr id="0" name=""/>
        <dsp:cNvSpPr/>
      </dsp:nvSpPr>
      <dsp:spPr>
        <a:xfrm>
          <a:off x="4254770" y="3074085"/>
          <a:ext cx="1947889" cy="1685153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 smtClean="0">
              <a:solidFill>
                <a:schemeClr val="tx1"/>
              </a:solidFill>
            </a:rPr>
            <a:t>Communication </a:t>
          </a:r>
          <a:r>
            <a:rPr lang="en-IN" sz="1800" b="1" kern="1200" dirty="0">
              <a:solidFill>
                <a:schemeClr val="tx1"/>
              </a:solidFill>
            </a:rPr>
            <a:t>Process.</a:t>
          </a:r>
        </a:p>
      </dsp:txBody>
      <dsp:txXfrm>
        <a:off x="4577577" y="3353351"/>
        <a:ext cx="1302275" cy="1126621"/>
      </dsp:txXfrm>
    </dsp:sp>
    <dsp:sp modelId="{DEDCA797-2502-4F88-BE9F-292C46FCEF5C}">
      <dsp:nvSpPr>
        <dsp:cNvPr id="0" name=""/>
        <dsp:cNvSpPr/>
      </dsp:nvSpPr>
      <dsp:spPr>
        <a:xfrm>
          <a:off x="2253802" y="4130856"/>
          <a:ext cx="896814" cy="77272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C53D59-C92A-4071-B563-A393FE5E9C5B}">
      <dsp:nvSpPr>
        <dsp:cNvPr id="0" name=""/>
        <dsp:cNvSpPr/>
      </dsp:nvSpPr>
      <dsp:spPr>
        <a:xfrm>
          <a:off x="2468330" y="4111726"/>
          <a:ext cx="1947889" cy="1685153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>
              <a:solidFill>
                <a:schemeClr val="tx1"/>
              </a:solidFill>
            </a:rPr>
            <a:t>Contractor Execution process.</a:t>
          </a:r>
        </a:p>
      </dsp:txBody>
      <dsp:txXfrm>
        <a:off x="2791137" y="4390992"/>
        <a:ext cx="1302275" cy="1126621"/>
      </dsp:txXfrm>
    </dsp:sp>
    <dsp:sp modelId="{FF04C29F-2176-48CD-90AD-7B8F9AA3199A}">
      <dsp:nvSpPr>
        <dsp:cNvPr id="0" name=""/>
        <dsp:cNvSpPr/>
      </dsp:nvSpPr>
      <dsp:spPr>
        <a:xfrm>
          <a:off x="1190010" y="2686853"/>
          <a:ext cx="896814" cy="772724"/>
        </a:xfrm>
        <a:prstGeom prst="hexagon">
          <a:avLst>
            <a:gd name="adj" fmla="val 28900"/>
            <a:gd name="vf" fmla="val 11547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CE4617-2DE1-492B-9D4B-E6B314BD4372}">
      <dsp:nvSpPr>
        <dsp:cNvPr id="0" name=""/>
        <dsp:cNvSpPr/>
      </dsp:nvSpPr>
      <dsp:spPr>
        <a:xfrm>
          <a:off x="720072" y="3096342"/>
          <a:ext cx="1947889" cy="1685153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>
              <a:solidFill>
                <a:schemeClr val="tx1"/>
              </a:solidFill>
            </a:rPr>
            <a:t>Site Modification Process.</a:t>
          </a:r>
        </a:p>
      </dsp:txBody>
      <dsp:txXfrm>
        <a:off x="1042879" y="3375608"/>
        <a:ext cx="1302275" cy="1126621"/>
      </dsp:txXfrm>
    </dsp:sp>
    <dsp:sp modelId="{EEFCC182-F0DC-44A0-A2FC-ADAEED4ADB89}">
      <dsp:nvSpPr>
        <dsp:cNvPr id="0" name=""/>
        <dsp:cNvSpPr/>
      </dsp:nvSpPr>
      <dsp:spPr>
        <a:xfrm>
          <a:off x="673595" y="1034163"/>
          <a:ext cx="1947889" cy="1685153"/>
        </a:xfrm>
        <a:prstGeom prst="hexagon">
          <a:avLst>
            <a:gd name="adj" fmla="val 28570"/>
            <a:gd name="vf" fmla="val 115470"/>
          </a:avLst>
        </a:prstGeom>
        <a:solidFill>
          <a:schemeClr val="bg2">
            <a:lumMod val="60000"/>
            <a:lumOff val="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b="1" kern="1200" dirty="0">
              <a:solidFill>
                <a:schemeClr val="tx1"/>
              </a:solidFill>
            </a:rPr>
            <a:t>Financial Control.</a:t>
          </a:r>
        </a:p>
      </dsp:txBody>
      <dsp:txXfrm>
        <a:off x="996402" y="1313429"/>
        <a:ext cx="1302275" cy="1126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5019F-0ECB-4BE0-921A-FCFFF75CED87}" type="datetimeFigureOut">
              <a:rPr lang="en-US" smtClean="0"/>
              <a:t>9/17/2020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1FFD1-8A52-49D3-8F1D-6E03328EE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84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 smtClean="0">
                <a:latin typeface="Times New Roman" charset="0"/>
              </a:defRPr>
            </a:lvl1pPr>
          </a:lstStyle>
          <a:p>
            <a:pPr>
              <a:defRPr/>
            </a:pPr>
            <a:fld id="{2C3B6632-2AC5-4441-92CD-087CA261A66F}" type="datetimeFigureOut">
              <a:rPr lang="en-US"/>
              <a:pPr>
                <a:defRPr/>
              </a:pPr>
              <a:t>9/17/2020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 smtClean="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 smtClean="0">
                <a:latin typeface="Times New Roman" charset="0"/>
              </a:defRPr>
            </a:lvl1pPr>
          </a:lstStyle>
          <a:p>
            <a:pPr>
              <a:defRPr/>
            </a:pPr>
            <a:fld id="{BDA2D468-BCCF-447D-857E-EB5C544793C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30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068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649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27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230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08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0948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49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36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98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15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38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67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1536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00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90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789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714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56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08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477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041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27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880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BE7A36-5721-4B78-86CD-2EA34B249573}" type="slidenum">
              <a:rPr lang="en-US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9050" y="727075"/>
            <a:ext cx="4738688" cy="3552825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5360" y="4522232"/>
            <a:ext cx="5364480" cy="427886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22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30542-F78E-43F0-A80C-456D0AAD181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F01381-C2B5-40D9-88C9-EEF9A3F096A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928B45-EBE6-4C43-BF68-5931DA37626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35015-A522-4678-8DB0-C7B8A500F91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BC363C-C921-4B36-A8C0-51EA3D35C02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FEB3EE-323C-4432-B73C-B110D8C71E0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153A99-2D59-4BE3-BD82-BDEEE7D13B8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F4413A-71F1-433D-85B6-D8A412765EF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5638800" y="6211669"/>
            <a:ext cx="3505200" cy="646331"/>
          </a:xfrm>
          <a:prstGeom prst="rect">
            <a:avLst/>
          </a:prstGeom>
          <a:solidFill>
            <a:srgbClr val="9966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Raysha Designs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2C69A8-9FE2-496C-9298-049F31DC57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ED876B-E5F8-42E6-8C8A-089CEFB1820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638800" y="6211669"/>
            <a:ext cx="3505200" cy="646331"/>
          </a:xfrm>
          <a:prstGeom prst="rect">
            <a:avLst/>
          </a:prstGeom>
          <a:solidFill>
            <a:srgbClr val="9966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3600" dirty="0"/>
              <a:t>Raysha Designs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15E37D-9D23-4AA8-88FE-D7D03B7A180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1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charset="0"/>
              </a:defRPr>
            </a:lvl1pPr>
          </a:lstStyle>
          <a:p>
            <a:pPr>
              <a:defRPr/>
            </a:pPr>
            <a:fld id="{9EDBC448-6078-4A74-A7C8-DA783899812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3" Type="http://schemas.openxmlformats.org/officeDocument/2006/relationships/image" Target="../media/image86.jpe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7" Type="http://schemas.openxmlformats.org/officeDocument/2006/relationships/image" Target="../media/image9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jpg"/><Relationship Id="rId5" Type="http://schemas.openxmlformats.org/officeDocument/2006/relationships/image" Target="../media/image1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10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jpeg"/><Relationship Id="rId4" Type="http://schemas.openxmlformats.org/officeDocument/2006/relationships/image" Target="../media/image113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jpeg"/><Relationship Id="rId4" Type="http://schemas.openxmlformats.org/officeDocument/2006/relationships/image" Target="../media/image11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hyperlink" Target="mailto:directiononeelements@gmail.com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30951" y="838200"/>
            <a:ext cx="566058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latin typeface="Arial Narrow" panose="020B0606020202030204" pitchFamily="34" charset="0"/>
                <a:cs typeface="Aharoni" pitchFamily="2" charset="-79"/>
              </a:rPr>
              <a:t>Direction One </a:t>
            </a:r>
            <a:r>
              <a:rPr lang="en-US" sz="4000" b="1" dirty="0">
                <a:latin typeface="BankGothic Md BT" panose="020B0807020203060204" pitchFamily="34" charset="0"/>
                <a:cs typeface="Aharoni" pitchFamily="2" charset="-79"/>
              </a:rPr>
              <a:t>ELEMENTS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0284ED98-8E77-40DF-B180-4B7FE2833374}"/>
              </a:ext>
            </a:extLst>
          </p:cNvPr>
          <p:cNvSpPr/>
          <p:nvPr/>
        </p:nvSpPr>
        <p:spPr>
          <a:xfrm>
            <a:off x="2647292" y="4909453"/>
            <a:ext cx="38494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>
                <a:latin typeface="BankGothic Lt BT" panose="020B0607020203060204" pitchFamily="34" charset="0"/>
                <a:cs typeface="Aharoni" pitchFamily="2" charset="-79"/>
              </a:rPr>
              <a:t>Interiors</a:t>
            </a:r>
          </a:p>
          <a:p>
            <a:pPr algn="r"/>
            <a:r>
              <a:rPr lang="en-US" b="1" dirty="0">
                <a:latin typeface="BankGothic Lt BT" panose="020B0607020203060204" pitchFamily="34" charset="0"/>
                <a:cs typeface="Aharoni" pitchFamily="2" charset="-79"/>
              </a:rPr>
              <a:t>Architecture</a:t>
            </a:r>
          </a:p>
        </p:txBody>
      </p:sp>
      <p:sp>
        <p:nvSpPr>
          <p:cNvPr id="7" name="AutoShape 6" descr="Image result for sketch images shapes">
            <a:extLst>
              <a:ext uri="{FF2B5EF4-FFF2-40B4-BE49-F238E27FC236}">
                <a16:creationId xmlns:a16="http://schemas.microsoft.com/office/drawing/2014/main" xmlns="" id="{FC44FD66-977E-489C-A6BA-01A85E9538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1568" y="3086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561620E-682F-434A-A99E-3B3227AAF2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9000" detail="1"/>
                    </a14:imgEffect>
                    <a14:imgEffect>
                      <a14:sharpenSoften amount="25000"/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68" y="1670952"/>
            <a:ext cx="5658675" cy="2910176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77BACCD5-B3BB-4114-A1F1-FCDA99047D04}"/>
              </a:ext>
            </a:extLst>
          </p:cNvPr>
          <p:cNvCxnSpPr>
            <a:cxnSpLocks/>
          </p:cNvCxnSpPr>
          <p:nvPr/>
        </p:nvCxnSpPr>
        <p:spPr>
          <a:xfrm>
            <a:off x="7164288" y="1005409"/>
            <a:ext cx="0" cy="50143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2DAAEA6-507D-4176-9961-EE21E95B0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67" y="1531513"/>
            <a:ext cx="5658671" cy="340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983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8345A5A-7351-49CD-A6B3-DE3805A5C1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7" r="8321" b="2"/>
          <a:stretch/>
        </p:blipFill>
        <p:spPr>
          <a:xfrm>
            <a:off x="107504" y="692696"/>
            <a:ext cx="8928992" cy="600646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ED2B6B-4D2B-4C9D-8F49-1362476E5294}"/>
              </a:ext>
            </a:extLst>
          </p:cNvPr>
          <p:cNvSpPr/>
          <p:nvPr/>
        </p:nvSpPr>
        <p:spPr>
          <a:xfrm>
            <a:off x="107504" y="116632"/>
            <a:ext cx="388843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Gill Sans MT" panose="020B0502020104020203" pitchFamily="34" charset="0"/>
              </a:rPr>
              <a:t>Hersheys</a:t>
            </a:r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 -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Workstation</a:t>
            </a:r>
          </a:p>
        </p:txBody>
      </p:sp>
    </p:spTree>
    <p:extLst>
      <p:ext uri="{BB962C8B-B14F-4D97-AF65-F5344CB8AC3E}">
        <p14:creationId xmlns:p14="http://schemas.microsoft.com/office/powerpoint/2010/main" val="2611006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8345A5A-7351-49CD-A6B3-DE3805A5C1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99" b="-1"/>
          <a:stretch/>
        </p:blipFill>
        <p:spPr>
          <a:xfrm>
            <a:off x="110236" y="764704"/>
            <a:ext cx="8926259" cy="59766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ED2B6B-4D2B-4C9D-8F49-1362476E5294}"/>
              </a:ext>
            </a:extLst>
          </p:cNvPr>
          <p:cNvSpPr/>
          <p:nvPr/>
        </p:nvSpPr>
        <p:spPr>
          <a:xfrm>
            <a:off x="110236" y="188640"/>
            <a:ext cx="4029715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>
                <a:solidFill>
                  <a:srgbClr val="000000"/>
                </a:solidFill>
                <a:latin typeface="Gill Sans MT" panose="020B0502020104020203" pitchFamily="34" charset="0"/>
              </a:rPr>
              <a:t>Hersheys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 -Workstation</a:t>
            </a:r>
          </a:p>
        </p:txBody>
      </p:sp>
    </p:spTree>
    <p:extLst>
      <p:ext uri="{BB962C8B-B14F-4D97-AF65-F5344CB8AC3E}">
        <p14:creationId xmlns:p14="http://schemas.microsoft.com/office/powerpoint/2010/main" val="32576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ED2B6B-4D2B-4C9D-8F49-1362476E5294}"/>
              </a:ext>
            </a:extLst>
          </p:cNvPr>
          <p:cNvSpPr/>
          <p:nvPr/>
        </p:nvSpPr>
        <p:spPr>
          <a:xfrm>
            <a:off x="179512" y="116632"/>
            <a:ext cx="4464496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Hersheys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 – Conference room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58345A5A-7351-49CD-A6B3-DE3805A5C1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8784976" cy="604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9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ED2B6B-4D2B-4C9D-8F49-1362476E5294}"/>
              </a:ext>
            </a:extLst>
          </p:cNvPr>
          <p:cNvSpPr/>
          <p:nvPr/>
        </p:nvSpPr>
        <p:spPr>
          <a:xfrm>
            <a:off x="107504" y="74532"/>
            <a:ext cx="3672408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Hersheys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 – Meeting Room</a:t>
            </a:r>
          </a:p>
        </p:txBody>
      </p:sp>
      <p:pic>
        <p:nvPicPr>
          <p:cNvPr id="5" name="Picture 4" descr="A large room&#10;&#10;Description automatically generated">
            <a:extLst>
              <a:ext uri="{FF2B5EF4-FFF2-40B4-BE49-F238E27FC236}">
                <a16:creationId xmlns:a16="http://schemas.microsoft.com/office/drawing/2014/main" xmlns="" id="{D65B90E7-C5EE-4325-A0DE-39EBCEF7AF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8928992" cy="598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20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ED2B6B-4D2B-4C9D-8F49-1362476E5294}"/>
              </a:ext>
            </a:extLst>
          </p:cNvPr>
          <p:cNvSpPr/>
          <p:nvPr/>
        </p:nvSpPr>
        <p:spPr>
          <a:xfrm>
            <a:off x="110236" y="191104"/>
            <a:ext cx="388570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Hersheys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 – Other Areas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8345A5A-7351-49CD-A6B3-DE3805A5C1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/>
          <a:stretch/>
        </p:blipFill>
        <p:spPr>
          <a:xfrm>
            <a:off x="107503" y="808902"/>
            <a:ext cx="1970077" cy="29680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58345A5A-7351-49CD-A6B3-DE3805A5C1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10369" r="1981"/>
          <a:stretch/>
        </p:blipFill>
        <p:spPr>
          <a:xfrm>
            <a:off x="4765339" y="3933055"/>
            <a:ext cx="4271158" cy="2780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8345A5A-7351-49CD-A6B3-DE3805A5C1E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7" r="9875"/>
          <a:stretch/>
        </p:blipFill>
        <p:spPr>
          <a:xfrm>
            <a:off x="2172800" y="791953"/>
            <a:ext cx="2592289" cy="29849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58345A5A-7351-49CD-A6B3-DE3805A5C1E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3933054"/>
            <a:ext cx="4503945" cy="278036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7" t="3913" r="3117" b="-963"/>
          <a:stretch/>
        </p:blipFill>
        <p:spPr>
          <a:xfrm>
            <a:off x="4860308" y="808938"/>
            <a:ext cx="4176188" cy="299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1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0"/>
          <a:stretch>
            <a:fillRect/>
          </a:stretch>
        </p:blipFill>
        <p:spPr>
          <a:xfrm>
            <a:off x="152400" y="3259101"/>
            <a:ext cx="3555503" cy="34506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0"/>
            <a:ext cx="4419600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Completed Projects - ICA Pidilite - Experience Center</a:t>
            </a:r>
            <a:endParaRPr lang="en-US" sz="3600" b="1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0" y="897617"/>
            <a:ext cx="4419600" cy="224676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             PROCESS FLOW: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 Company – JV partner key achievements.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 Products.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 View company video.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 Interact with the app / software.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Gill Sans MT" panose="020B0502020104020203" pitchFamily="34" charset="0"/>
              </a:rPr>
              <a:t> Formal meeting area.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55" r="21212"/>
          <a:stretch/>
        </p:blipFill>
        <p:spPr>
          <a:xfrm>
            <a:off x="4788024" y="68145"/>
            <a:ext cx="4104456" cy="3076241"/>
          </a:xfrm>
          <a:prstGeom prst="rect">
            <a:avLst/>
          </a:prstGeom>
        </p:spPr>
      </p:pic>
      <p:sp>
        <p:nvSpPr>
          <p:cNvPr id="13" name="Arrow: Left-Right 12"/>
          <p:cNvSpPr/>
          <p:nvPr/>
        </p:nvSpPr>
        <p:spPr>
          <a:xfrm>
            <a:off x="685800" y="5486400"/>
            <a:ext cx="914400" cy="1524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D7DDD41-E9FA-4A29-BDFD-D21310C68A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259101"/>
            <a:ext cx="4961383" cy="343491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364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317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8032" y="166414"/>
            <a:ext cx="820039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Ica </a:t>
            </a:r>
            <a:r>
              <a:rPr lang="en-US" b="1" dirty="0" err="1">
                <a:solidFill>
                  <a:srgbClr val="000000"/>
                </a:solidFill>
                <a:latin typeface="Gill Sans MT" panose="020B0502020104020203" pitchFamily="34" charset="0"/>
              </a:rPr>
              <a:t>Pidilite</a:t>
            </a:r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 : 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Experience center to showcase product range.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40CC0F9-249E-43AF-956E-6EDABC2E0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2" y="764704"/>
            <a:ext cx="8776456" cy="597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7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414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9222" y="83363"/>
            <a:ext cx="5648921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Ica </a:t>
            </a:r>
            <a:r>
              <a:rPr lang="en-US" b="1" dirty="0" err="1">
                <a:solidFill>
                  <a:srgbClr val="000000"/>
                </a:solidFill>
                <a:latin typeface="Gill Sans MT" panose="020B0502020104020203" pitchFamily="34" charset="0"/>
              </a:rPr>
              <a:t>Pidilite</a:t>
            </a:r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 : 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Customer Connect Area.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0F0D2D0-610A-4B30-8F7F-84F4E2A72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22" y="692696"/>
            <a:ext cx="8673257" cy="57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90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1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998C1F72-5B39-4095-93BC-E2294C9FC17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284983"/>
            <a:ext cx="3637449" cy="32862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504" y="77723"/>
            <a:ext cx="820891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Ica </a:t>
            </a:r>
            <a:r>
              <a:rPr lang="en-US" b="1" dirty="0" err="1">
                <a:solidFill>
                  <a:srgbClr val="000000"/>
                </a:solidFill>
                <a:latin typeface="Gill Sans MT" panose="020B0502020104020203" pitchFamily="34" charset="0"/>
              </a:rPr>
              <a:t>Pidilite</a:t>
            </a:r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 Experience center to showcase product range.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8A634B2-7573-49B5-9FA2-F1B13BBED0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>
          <a:xfrm>
            <a:off x="107504" y="764704"/>
            <a:ext cx="4915272" cy="2910085"/>
          </a:xfrm>
          <a:prstGeom prst="rect">
            <a:avLst/>
          </a:prstGeom>
        </p:spPr>
      </p:pic>
      <p:pic>
        <p:nvPicPr>
          <p:cNvPr id="11" name="Picture 10" descr="_DSC557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764704"/>
            <a:ext cx="3672407" cy="23859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478D109-01A8-421E-B794-4F76F06D76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82" b="14225"/>
          <a:stretch/>
        </p:blipFill>
        <p:spPr>
          <a:xfrm>
            <a:off x="116616" y="3549290"/>
            <a:ext cx="4935524" cy="302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3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915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38A634B2-7573-49B5-9FA2-F1B13BBED0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9" y="1556792"/>
            <a:ext cx="2952328" cy="38042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8A634B2-7573-49B5-9FA2-F1B13BBED0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78043" y="2028963"/>
            <a:ext cx="3824662" cy="28803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8A634B2-7573-49B5-9FA2-F1B13BBED0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14808" y="2100971"/>
            <a:ext cx="3804224" cy="2736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116632"/>
            <a:ext cx="640871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Ica </a:t>
            </a:r>
            <a:r>
              <a:rPr lang="en-US" b="1" dirty="0" err="1">
                <a:solidFill>
                  <a:srgbClr val="000000"/>
                </a:solidFill>
                <a:latin typeface="Gill Sans MT" panose="020B0502020104020203" pitchFamily="34" charset="0"/>
              </a:rPr>
              <a:t>Pidilite</a:t>
            </a:r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 :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- Head Office - 5500 </a:t>
            </a:r>
            <a:r>
              <a:rPr lang="en-US" dirty="0" err="1">
                <a:solidFill>
                  <a:srgbClr val="000000"/>
                </a:solidFill>
                <a:latin typeface="Gill Sans MT" panose="020B0502020104020203" pitchFamily="34" charset="0"/>
              </a:rPr>
              <a:t>sq.ft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444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9512" y="188640"/>
            <a:ext cx="5760640" cy="70788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About</a:t>
            </a:r>
            <a:r>
              <a:rPr lang="en-US" sz="2800" b="1" dirty="0">
                <a:latin typeface="Gill Sans MT" panose="020B0502020104020203" pitchFamily="34" charset="0"/>
              </a:rPr>
              <a:t> </a:t>
            </a:r>
            <a:r>
              <a:rPr lang="en-US" b="1" dirty="0">
                <a:latin typeface="Arial Narrow" panose="020B0606020202030204" pitchFamily="34" charset="0"/>
                <a:cs typeface="Aharoni" pitchFamily="2" charset="-79"/>
              </a:rPr>
              <a:t>Direction One</a:t>
            </a:r>
            <a:r>
              <a:rPr lang="en-US" b="1" dirty="0">
                <a:latin typeface="Arial Narrow" panose="020B0606020202030204" pitchFamily="34" charset="0"/>
              </a:rPr>
              <a:t> </a:t>
            </a:r>
            <a:r>
              <a:rPr lang="en-US" sz="4000" b="1" dirty="0">
                <a:latin typeface="BankGothic Md BT" panose="020B0807020203060204" pitchFamily="34" charset="0"/>
              </a:rPr>
              <a:t>elements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9512" y="1755386"/>
            <a:ext cx="5760640" cy="1815882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</a:t>
            </a:r>
            <a:r>
              <a:rPr lang="en-US" sz="1600" b="1" dirty="0">
                <a:latin typeface="Gill Sans MT" panose="020B0502020104020203" pitchFamily="34" charset="0"/>
              </a:rPr>
              <a:t>Principal Architect - Rupali Inamdar.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Rachana Sansad Academy of Architecture – 1994. 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Worked with Iqbal Chaney Pune &amp; Nitin Parulekar Architects on multiple architecture  (</a:t>
            </a:r>
            <a:r>
              <a:rPr lang="en-US" sz="1600" i="1" dirty="0">
                <a:latin typeface="Gill Sans MT" panose="020B0502020104020203" pitchFamily="34" charset="0"/>
              </a:rPr>
              <a:t>Courtyard Marriott, Agra Mall</a:t>
            </a:r>
            <a:r>
              <a:rPr lang="en-US" sz="1600" dirty="0">
                <a:latin typeface="Gill Sans MT" panose="020B0502020104020203" pitchFamily="34" charset="0"/>
              </a:rPr>
              <a:t>) and commercial projects (</a:t>
            </a:r>
            <a:r>
              <a:rPr lang="en-US" sz="1600" i="1" dirty="0">
                <a:latin typeface="Gill Sans MT" panose="020B0502020104020203" pitchFamily="34" charset="0"/>
              </a:rPr>
              <a:t>Motilal Oswal Towers, Worli</a:t>
            </a:r>
            <a:r>
              <a:rPr lang="en-US" sz="1600" dirty="0">
                <a:latin typeface="Gill Sans MT" panose="020B0502020104020203" pitchFamily="34" charset="0"/>
              </a:rPr>
              <a:t>).</a:t>
            </a:r>
          </a:p>
          <a:p>
            <a:pPr algn="just"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Visiting faculty at various colleges &amp; consultant to architectural firms.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7562" y="3598291"/>
            <a:ext cx="5772590" cy="1323439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</a:t>
            </a:r>
            <a:r>
              <a:rPr lang="en-US" sz="1600" b="1" dirty="0">
                <a:latin typeface="Gill Sans MT" panose="020B0502020104020203" pitchFamily="34" charset="0"/>
              </a:rPr>
              <a:t>Director – Maneesh Konkar.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PGDM – Indian Institute of Management Bangalore 1995.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Business Growth Consultant &amp; Corporate Trainer - to companies like Cargill, ICICI Bank, Mahindra's, Sanofi, etc.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Faculty at SPJIMR &amp; Great Lakes. Panelist at IIM Bangalore.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9512" y="908726"/>
            <a:ext cx="5760640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Established in May 2015.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Specializing in residential &amp; office interiors and architecture.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 Believe in simple elegant economical designs. </a:t>
            </a:r>
          </a:p>
        </p:txBody>
      </p:sp>
      <p:pic>
        <p:nvPicPr>
          <p:cNvPr id="3" name="Picture 2" descr="A person sitting at a desk with a computer and smiling at the camera&#10;&#10;Description generated with very high confidence">
            <a:extLst>
              <a:ext uri="{FF2B5EF4-FFF2-40B4-BE49-F238E27FC236}">
                <a16:creationId xmlns:a16="http://schemas.microsoft.com/office/drawing/2014/main" xmlns="" id="{A1CCBAE4-46D8-446F-98F2-8D893A4440A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25" r="19859"/>
          <a:stretch/>
        </p:blipFill>
        <p:spPr>
          <a:xfrm>
            <a:off x="6115065" y="489263"/>
            <a:ext cx="2787568" cy="2003633"/>
          </a:xfrm>
          <a:prstGeom prst="rect">
            <a:avLst/>
          </a:prstGeom>
        </p:spPr>
      </p:pic>
      <p:pic>
        <p:nvPicPr>
          <p:cNvPr id="10" name="Picture 2" descr="https://encrypted-tbn3.gstatic.com/images?q=tbn:ANd9GcRex0yaEat0bvJHN_6RT0hyfb0-n6Sab-n9NZSFsKbWU7kcJuUCzg">
            <a:extLst>
              <a:ext uri="{FF2B5EF4-FFF2-40B4-BE49-F238E27FC236}">
                <a16:creationId xmlns:a16="http://schemas.microsoft.com/office/drawing/2014/main" xmlns="" id="{1F7E2584-E842-45BE-8281-C878F785C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562" y="4928894"/>
            <a:ext cx="2349811" cy="1851404"/>
          </a:xfrm>
          <a:prstGeom prst="rect">
            <a:avLst/>
          </a:prstGeom>
          <a:noFill/>
        </p:spPr>
      </p:pic>
      <p:pic>
        <p:nvPicPr>
          <p:cNvPr id="11" name="Picture 10" descr="Marriott courtyard agra.jpg">
            <a:extLst>
              <a:ext uri="{FF2B5EF4-FFF2-40B4-BE49-F238E27FC236}">
                <a16:creationId xmlns:a16="http://schemas.microsoft.com/office/drawing/2014/main" xmlns="" id="{DDAFFCB7-227A-455D-8602-E06707450B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734" b="8903"/>
          <a:stretch/>
        </p:blipFill>
        <p:spPr>
          <a:xfrm>
            <a:off x="2699053" y="4948753"/>
            <a:ext cx="3241098" cy="1831545"/>
          </a:xfrm>
          <a:prstGeom prst="rect">
            <a:avLst/>
          </a:prstGeom>
        </p:spPr>
      </p:pic>
      <p:pic>
        <p:nvPicPr>
          <p:cNvPr id="12" name="Picture 2" descr="Image result for palladium mall">
            <a:extLst>
              <a:ext uri="{FF2B5EF4-FFF2-40B4-BE49-F238E27FC236}">
                <a16:creationId xmlns:a16="http://schemas.microsoft.com/office/drawing/2014/main" xmlns="" id="{D44244A0-82F1-4D4F-8703-BC935CB16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832" y="2663911"/>
            <a:ext cx="2780801" cy="411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16632"/>
            <a:ext cx="5877568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Ica </a:t>
            </a:r>
            <a:r>
              <a:rPr lang="en-US" b="1" dirty="0" err="1">
                <a:solidFill>
                  <a:srgbClr val="000000"/>
                </a:solidFill>
                <a:latin typeface="Gill Sans MT" panose="020B0502020104020203" pitchFamily="34" charset="0"/>
              </a:rPr>
              <a:t>Pidilite</a:t>
            </a:r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: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- Head Office - 5500 </a:t>
            </a:r>
            <a:r>
              <a:rPr lang="en-US" dirty="0" err="1">
                <a:solidFill>
                  <a:srgbClr val="000000"/>
                </a:solidFill>
                <a:latin typeface="Gill Sans MT" panose="020B0502020104020203" pitchFamily="34" charset="0"/>
              </a:rPr>
              <a:t>sq.ft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77" y="692696"/>
            <a:ext cx="8892480" cy="59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8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648072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NCC- </a:t>
            </a:r>
            <a:r>
              <a:rPr lang="en-US" b="0" dirty="0" err="1" smtClean="0">
                <a:solidFill>
                  <a:srgbClr val="000000"/>
                </a:solidFill>
                <a:latin typeface="Gill Sans MT" panose="020B0502020104020203" pitchFamily="34" charset="0"/>
              </a:rPr>
              <a:t>kalayojan</a:t>
            </a:r>
            <a:r>
              <a:rPr lang="en-US" b="0" dirty="0">
                <a:solidFill>
                  <a:srgbClr val="000000"/>
                </a:solidFill>
                <a:latin typeface="Gill Sans MT" panose="020B0502020104020203" pitchFamily="34" charset="0"/>
              </a:rPr>
              <a:t> Regional head office (3200 </a:t>
            </a:r>
            <a:r>
              <a:rPr lang="en-US" b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sqft</a:t>
            </a:r>
            <a:r>
              <a:rPr lang="en-US" b="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)</a:t>
            </a:r>
            <a:endParaRPr lang="en-US" b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741"/>
            <a:ext cx="9144000" cy="60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684076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NCC- </a:t>
            </a:r>
            <a:r>
              <a:rPr lang="en-US" b="0" dirty="0" err="1" smtClean="0">
                <a:solidFill>
                  <a:srgbClr val="000000"/>
                </a:solidFill>
                <a:latin typeface="Gill Sans MT" panose="020B0502020104020203" pitchFamily="34" charset="0"/>
              </a:rPr>
              <a:t>kalayojan</a:t>
            </a:r>
            <a:r>
              <a:rPr lang="en-US" b="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 Main office</a:t>
            </a:r>
            <a:endParaRPr lang="en-US" b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64703"/>
            <a:ext cx="8928992" cy="595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46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684076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NCC- </a:t>
            </a:r>
            <a:r>
              <a:rPr lang="en-US" b="0" dirty="0" err="1" smtClean="0">
                <a:solidFill>
                  <a:srgbClr val="000000"/>
                </a:solidFill>
                <a:latin typeface="Gill Sans MT" panose="020B0502020104020203" pitchFamily="34" charset="0"/>
              </a:rPr>
              <a:t>kalayojan</a:t>
            </a:r>
            <a:r>
              <a:rPr lang="en-US" b="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 Conference room</a:t>
            </a:r>
            <a:endParaRPr lang="en-US" b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4383"/>
            <a:ext cx="9144000" cy="60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1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659" y="1306328"/>
            <a:ext cx="2831669" cy="4315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06328"/>
            <a:ext cx="2880320" cy="43221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163" y="1299541"/>
            <a:ext cx="2814460" cy="43221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648072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NCC- </a:t>
            </a:r>
            <a:r>
              <a:rPr lang="en-US" b="0" dirty="0" err="1" smtClean="0">
                <a:solidFill>
                  <a:srgbClr val="000000"/>
                </a:solidFill>
                <a:latin typeface="Gill Sans MT" panose="020B0502020104020203" pitchFamily="34" charset="0"/>
              </a:rPr>
              <a:t>kalayojan</a:t>
            </a:r>
            <a:r>
              <a:rPr lang="en-US" b="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 Exe Cabin and other areas </a:t>
            </a:r>
            <a:endParaRPr lang="en-US" b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44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21544" y="105230"/>
            <a:ext cx="4018407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NCC- </a:t>
            </a:r>
            <a:r>
              <a:rPr lang="en-US" b="0" dirty="0" err="1" smtClean="0">
                <a:solidFill>
                  <a:srgbClr val="000000"/>
                </a:solidFill>
                <a:latin typeface="Gill Sans MT" panose="020B0502020104020203" pitchFamily="34" charset="0"/>
              </a:rPr>
              <a:t>kalayojan</a:t>
            </a:r>
            <a:r>
              <a:rPr lang="en-US" b="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 Reception</a:t>
            </a:r>
            <a:endParaRPr lang="en-US" b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5" y="3819074"/>
            <a:ext cx="4305787" cy="2970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97" y="3819073"/>
            <a:ext cx="4343480" cy="297015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697" y="741587"/>
            <a:ext cx="4343480" cy="28945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59" y="741587"/>
            <a:ext cx="4317387" cy="28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1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0" y="812010"/>
            <a:ext cx="4241451" cy="58204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83" y="762375"/>
            <a:ext cx="4249089" cy="26962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6"/>
          <a:stretch/>
        </p:blipFill>
        <p:spPr>
          <a:xfrm>
            <a:off x="4561440" y="3602670"/>
            <a:ext cx="4259031" cy="3006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6552728" cy="738664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IIFL</a:t>
            </a:r>
            <a:r>
              <a:rPr lang="en-US" b="0" dirty="0">
                <a:solidFill>
                  <a:srgbClr val="000000"/>
                </a:solidFill>
                <a:latin typeface="Gill Sans MT" panose="020B0502020104020203" pitchFamily="34" charset="0"/>
              </a:rPr>
              <a:t> – Multiple offices across Maharashtra and Goa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 MT" panose="020B0502020104020203" pitchFamily="34" charset="0"/>
              </a:rPr>
              <a:t>( </a:t>
            </a:r>
            <a:r>
              <a:rPr lang="en-US" sz="1800" b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Valpoi</a:t>
            </a:r>
            <a:r>
              <a:rPr lang="en-US" sz="1800" b="0" dirty="0">
                <a:solidFill>
                  <a:srgbClr val="000000"/>
                </a:solidFill>
                <a:latin typeface="Gill Sans MT" panose="020B0502020104020203" pitchFamily="34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Nippani</a:t>
            </a:r>
            <a:r>
              <a:rPr lang="en-US" sz="1800" b="0" dirty="0">
                <a:solidFill>
                  <a:srgbClr val="000000"/>
                </a:solidFill>
                <a:latin typeface="Gill Sans MT" panose="020B0502020104020203" pitchFamily="34" charset="0"/>
              </a:rPr>
              <a:t>, Ulhasnagar, </a:t>
            </a:r>
            <a:r>
              <a:rPr lang="en-US" sz="1800" b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Neral</a:t>
            </a:r>
            <a:r>
              <a:rPr lang="en-US" sz="1800" b="0" dirty="0">
                <a:solidFill>
                  <a:srgbClr val="000000"/>
                </a:solidFill>
                <a:latin typeface="Gill Sans MT" panose="020B0502020104020203" pitchFamily="34" charset="0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Udgir,Solapur</a:t>
            </a:r>
            <a:r>
              <a:rPr lang="en-US" sz="1800" b="0" dirty="0">
                <a:solidFill>
                  <a:srgbClr val="000000"/>
                </a:solidFill>
                <a:latin typeface="Gill Sans MT" panose="020B0502020104020203" pitchFamily="34" charset="0"/>
              </a:rPr>
              <a:t>, Latur etc.)</a:t>
            </a:r>
          </a:p>
        </p:txBody>
      </p:sp>
    </p:spTree>
    <p:extLst>
      <p:ext uri="{BB962C8B-B14F-4D97-AF65-F5344CB8AC3E}">
        <p14:creationId xmlns:p14="http://schemas.microsoft.com/office/powerpoint/2010/main" val="387872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6192688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MARSH- Head office </a:t>
            </a:r>
            <a:r>
              <a:rPr lang="en-US" b="0" dirty="0">
                <a:solidFill>
                  <a:srgbClr val="000000"/>
                </a:solidFill>
                <a:latin typeface="Gill Sans MT" panose="020B0502020104020203" pitchFamily="34" charset="0"/>
              </a:rPr>
              <a:t>Mumbai 3000sqft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8712968" cy="584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28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" t="1161" r="870" b="1449"/>
          <a:stretch/>
        </p:blipFill>
        <p:spPr>
          <a:xfrm>
            <a:off x="107504" y="777513"/>
            <a:ext cx="8136904" cy="60486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3024336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MARSH- </a:t>
            </a:r>
            <a:r>
              <a:rPr lang="en-US" b="0" dirty="0">
                <a:solidFill>
                  <a:srgbClr val="000000"/>
                </a:solidFill>
                <a:latin typeface="Gill Sans MT" panose="020B0502020104020203" pitchFamily="34" charset="0"/>
              </a:rPr>
              <a:t>Bangalore </a:t>
            </a:r>
          </a:p>
        </p:txBody>
      </p:sp>
    </p:spTree>
    <p:extLst>
      <p:ext uri="{BB962C8B-B14F-4D97-AF65-F5344CB8AC3E}">
        <p14:creationId xmlns:p14="http://schemas.microsoft.com/office/powerpoint/2010/main" val="2967253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8911525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PROJECT IN PROGRESS - MANOJA STHAPATYA,PUNE.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88"/>
          <a:stretch/>
        </p:blipFill>
        <p:spPr>
          <a:xfrm>
            <a:off x="140692" y="3770271"/>
            <a:ext cx="4043164" cy="275507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74" y="3845788"/>
            <a:ext cx="4763655" cy="26795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/>
          <a:stretch/>
        </p:blipFill>
        <p:spPr>
          <a:xfrm>
            <a:off x="140692" y="1123878"/>
            <a:ext cx="4043164" cy="25324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" r="994" b="6144"/>
          <a:stretch/>
        </p:blipFill>
        <p:spPr>
          <a:xfrm>
            <a:off x="4255375" y="698285"/>
            <a:ext cx="4781121" cy="300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09404" y="188640"/>
            <a:ext cx="2799357" cy="563562"/>
          </a:xfrm>
          <a:solidFill>
            <a:schemeClr val="accent3">
              <a:lumMod val="95000"/>
            </a:schemeClr>
          </a:solidFill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Control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0C4F1-C297-4095-8E60-0E09011818F9}" type="slidenum">
              <a:rPr lang="en-US" smtClean="0">
                <a:solidFill>
                  <a:schemeClr val="bg1"/>
                </a:solidFill>
              </a:rPr>
              <a:pPr>
                <a:defRPr/>
              </a:pPr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xmlns="" id="{87BA6B3E-4296-4906-BC44-02B5A95EE9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1279935"/>
              </p:ext>
            </p:extLst>
          </p:nvPr>
        </p:nvGraphicFramePr>
        <p:xfrm>
          <a:off x="2267744" y="908720"/>
          <a:ext cx="6876256" cy="5796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01B6C0C9-56BE-4FDF-B7A5-E827DED4A0E4}"/>
              </a:ext>
            </a:extLst>
          </p:cNvPr>
          <p:cNvSpPr/>
          <p:nvPr/>
        </p:nvSpPr>
        <p:spPr>
          <a:xfrm>
            <a:off x="209404" y="908720"/>
            <a:ext cx="2799356" cy="175432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Process Measures Critical to us</a:t>
            </a:r>
            <a:r>
              <a:rPr lang="en-US" sz="2000" b="1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 Control.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Time. </a:t>
            </a:r>
            <a:endParaRPr lang="en-IN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1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388843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PROJECT IN PROGRESS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705852"/>
            <a:ext cx="4104456" cy="30783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481" y="705852"/>
            <a:ext cx="4411862" cy="3078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3"/>
          <a:stretch/>
        </p:blipFill>
        <p:spPr>
          <a:xfrm>
            <a:off x="107504" y="3923151"/>
            <a:ext cx="4104456" cy="28590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5"/>
          <a:stretch/>
        </p:blipFill>
        <p:spPr>
          <a:xfrm>
            <a:off x="4379359" y="3923151"/>
            <a:ext cx="4427984" cy="285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4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07504" y="105230"/>
            <a:ext cx="136815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VLCC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3"/>
          <a:stretch/>
        </p:blipFill>
        <p:spPr>
          <a:xfrm>
            <a:off x="107504" y="692696"/>
            <a:ext cx="8928992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9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767D9D8-AD68-4C4D-902C-000238046597}"/>
              </a:ext>
            </a:extLst>
          </p:cNvPr>
          <p:cNvSpPr/>
          <p:nvPr/>
        </p:nvSpPr>
        <p:spPr>
          <a:xfrm>
            <a:off x="2195736" y="3068960"/>
            <a:ext cx="4536504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kern="0" dirty="0"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RESIDENTIAL INTERIORS</a:t>
            </a:r>
          </a:p>
        </p:txBody>
      </p:sp>
    </p:spTree>
    <p:extLst>
      <p:ext uri="{BB962C8B-B14F-4D97-AF65-F5344CB8AC3E}">
        <p14:creationId xmlns:p14="http://schemas.microsoft.com/office/powerpoint/2010/main" val="392676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90384" y="116632"/>
            <a:ext cx="606579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Runwal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Elegante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0" dirty="0">
                <a:latin typeface="Gill Sans MT" panose="020B0502020104020203" pitchFamily="34" charset="0"/>
              </a:rPr>
              <a:t>– 4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Andheri</a:t>
            </a:r>
            <a:r>
              <a:rPr lang="en-US" b="0" dirty="0">
                <a:latin typeface="Gill Sans MT" panose="020B0502020104020203" pitchFamily="34" charset="0"/>
              </a:rPr>
              <a:t> West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3731470"/>
            <a:ext cx="6840760" cy="30819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610759"/>
            <a:ext cx="6840760" cy="308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5" r="12988"/>
          <a:stretch/>
        </p:blipFill>
        <p:spPr>
          <a:xfrm>
            <a:off x="107504" y="798547"/>
            <a:ext cx="5042799" cy="26642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12" t="7102" r="36263" b="2514"/>
          <a:stretch/>
        </p:blipFill>
        <p:spPr>
          <a:xfrm rot="5400000">
            <a:off x="5705046" y="351738"/>
            <a:ext cx="2846477" cy="3384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90384" y="116632"/>
            <a:ext cx="606579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Runwal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Elegante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0" dirty="0">
                <a:latin typeface="Gill Sans MT" panose="020B0502020104020203" pitchFamily="34" charset="0"/>
              </a:rPr>
              <a:t>– 4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Andheri</a:t>
            </a:r>
            <a:r>
              <a:rPr lang="en-US" b="0" dirty="0">
                <a:latin typeface="Gill Sans MT" panose="020B0502020104020203" pitchFamily="34" charset="0"/>
              </a:rPr>
              <a:t> West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B5731410-9197-4396-A330-DCDDC192F16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15"/>
          <a:stretch>
            <a:fillRect/>
          </a:stretch>
        </p:blipFill>
        <p:spPr>
          <a:xfrm>
            <a:off x="204588" y="3886410"/>
            <a:ext cx="4408512" cy="25390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" r="8543"/>
          <a:stretch/>
        </p:blipFill>
        <p:spPr>
          <a:xfrm>
            <a:off x="4808904" y="3886409"/>
            <a:ext cx="4083576" cy="253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1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90384" y="116632"/>
            <a:ext cx="606579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Runwal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Elegante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0" dirty="0">
                <a:latin typeface="Gill Sans MT" panose="020B0502020104020203" pitchFamily="34" charset="0"/>
              </a:rPr>
              <a:t>– 4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Andheri</a:t>
            </a:r>
            <a:r>
              <a:rPr lang="en-US" b="0" dirty="0">
                <a:latin typeface="Gill Sans MT" panose="020B0502020104020203" pitchFamily="34" charset="0"/>
              </a:rPr>
              <a:t> West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76356"/>
            <a:ext cx="8208912" cy="615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301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90384" y="116632"/>
            <a:ext cx="606579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Runwal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Elegante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0" dirty="0">
                <a:latin typeface="Gill Sans MT" panose="020B0502020104020203" pitchFamily="34" charset="0"/>
              </a:rPr>
              <a:t>– 4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Andheri</a:t>
            </a:r>
            <a:r>
              <a:rPr lang="en-US" b="0" dirty="0">
                <a:latin typeface="Gill Sans MT" panose="020B0502020104020203" pitchFamily="34" charset="0"/>
              </a:rPr>
              <a:t> West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967"/>
          <a:stretch/>
        </p:blipFill>
        <p:spPr>
          <a:xfrm>
            <a:off x="274929" y="693805"/>
            <a:ext cx="4145102" cy="2519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3" r="15137"/>
          <a:stretch/>
        </p:blipFill>
        <p:spPr>
          <a:xfrm>
            <a:off x="4544222" y="693805"/>
            <a:ext cx="4288358" cy="2540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3" y="3720895"/>
            <a:ext cx="3796197" cy="28471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37"/>
          <a:stretch/>
        </p:blipFill>
        <p:spPr>
          <a:xfrm>
            <a:off x="4003265" y="3384548"/>
            <a:ext cx="3124122" cy="32025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14"/>
          <a:stretch/>
        </p:blipFill>
        <p:spPr>
          <a:xfrm>
            <a:off x="7236533" y="3350055"/>
            <a:ext cx="1596047" cy="33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0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90384" y="116632"/>
            <a:ext cx="606579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Runwal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Elegante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0" dirty="0">
                <a:latin typeface="Gill Sans MT" panose="020B0502020104020203" pitchFamily="34" charset="0"/>
              </a:rPr>
              <a:t>– 4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Andheri</a:t>
            </a:r>
            <a:r>
              <a:rPr lang="en-US" b="0" dirty="0">
                <a:latin typeface="Gill Sans MT" panose="020B0502020104020203" pitchFamily="34" charset="0"/>
              </a:rPr>
              <a:t> West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0"/>
          <a:stretch/>
        </p:blipFill>
        <p:spPr>
          <a:xfrm rot="5400000">
            <a:off x="-93224" y="3844969"/>
            <a:ext cx="3138057" cy="25922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536" y="3594715"/>
            <a:ext cx="4139952" cy="31049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9" b="7973"/>
          <a:stretch/>
        </p:blipFill>
        <p:spPr>
          <a:xfrm>
            <a:off x="3024336" y="3594715"/>
            <a:ext cx="1547102" cy="3101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12" y="654039"/>
            <a:ext cx="3780780" cy="2835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668658"/>
            <a:ext cx="374441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5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90384" y="116632"/>
            <a:ext cx="606579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Runwal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Elegante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0" dirty="0">
                <a:latin typeface="Gill Sans MT" panose="020B0502020104020203" pitchFamily="34" charset="0"/>
              </a:rPr>
              <a:t>– 4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Andheri</a:t>
            </a:r>
            <a:r>
              <a:rPr lang="en-US" b="0" dirty="0">
                <a:latin typeface="Gill Sans MT" panose="020B0502020104020203" pitchFamily="34" charset="0"/>
              </a:rPr>
              <a:t> West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t="3801" r="14969" b="7520"/>
          <a:stretch/>
        </p:blipFill>
        <p:spPr>
          <a:xfrm>
            <a:off x="107504" y="671831"/>
            <a:ext cx="3816424" cy="319965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7" r="20493"/>
          <a:stretch/>
        </p:blipFill>
        <p:spPr>
          <a:xfrm>
            <a:off x="6228653" y="750765"/>
            <a:ext cx="2748724" cy="3091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7" b="20710"/>
          <a:stretch/>
        </p:blipFill>
        <p:spPr>
          <a:xfrm flipH="1">
            <a:off x="4139951" y="750766"/>
            <a:ext cx="1887957" cy="3086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81618" y="4282017"/>
            <a:ext cx="2842793" cy="2132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3056"/>
            <a:ext cx="6264696" cy="281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7"/>
          <a:stretch/>
        </p:blipFill>
        <p:spPr>
          <a:xfrm>
            <a:off x="104032" y="836712"/>
            <a:ext cx="8907890" cy="55446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104032" y="188640"/>
            <a:ext cx="6065792" cy="424732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latin typeface="Gill Sans MT" panose="020B0502020104020203" pitchFamily="34" charset="0"/>
              </a:rPr>
              <a:t>Lodha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Eternis</a:t>
            </a:r>
            <a:r>
              <a:rPr lang="en-US" dirty="0">
                <a:latin typeface="Gill Sans MT" panose="020B0502020104020203" pitchFamily="34" charset="0"/>
              </a:rPr>
              <a:t> – </a:t>
            </a:r>
            <a:r>
              <a:rPr lang="en-US" b="0" dirty="0">
                <a:latin typeface="Gill Sans MT" panose="020B0502020104020203" pitchFamily="34" charset="0"/>
              </a:rPr>
              <a:t>2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Andheri</a:t>
            </a:r>
            <a:r>
              <a:rPr lang="en-US" b="0" dirty="0">
                <a:latin typeface="Gill Sans MT" panose="020B0502020104020203" pitchFamily="34" charset="0"/>
              </a:rPr>
              <a:t> east</a:t>
            </a:r>
          </a:p>
        </p:txBody>
      </p:sp>
    </p:spTree>
    <p:extLst>
      <p:ext uri="{BB962C8B-B14F-4D97-AF65-F5344CB8AC3E}">
        <p14:creationId xmlns:p14="http://schemas.microsoft.com/office/powerpoint/2010/main" val="214744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736" y="4901429"/>
            <a:ext cx="1736520" cy="11721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49" y="4722308"/>
            <a:ext cx="1611543" cy="619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9" b="19809"/>
          <a:stretch/>
        </p:blipFill>
        <p:spPr>
          <a:xfrm>
            <a:off x="7164288" y="5735338"/>
            <a:ext cx="1652684" cy="6908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82" y="5161405"/>
            <a:ext cx="3206003" cy="6860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6" r="20650"/>
          <a:stretch/>
        </p:blipFill>
        <p:spPr>
          <a:xfrm>
            <a:off x="329092" y="4908626"/>
            <a:ext cx="1736521" cy="11721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6" b="16268"/>
          <a:stretch/>
        </p:blipFill>
        <p:spPr>
          <a:xfrm>
            <a:off x="3369514" y="1707235"/>
            <a:ext cx="2717559" cy="5936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0767D9D8-AD68-4C4D-902C-000238046597}"/>
              </a:ext>
            </a:extLst>
          </p:cNvPr>
          <p:cNvSpPr/>
          <p:nvPr/>
        </p:nvSpPr>
        <p:spPr>
          <a:xfrm>
            <a:off x="329092" y="3703600"/>
            <a:ext cx="340817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Office Interiors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73EEE53-236F-403A-88BA-1DC4287759F9}"/>
              </a:ext>
            </a:extLst>
          </p:cNvPr>
          <p:cNvSpPr/>
          <p:nvPr/>
        </p:nvSpPr>
        <p:spPr>
          <a:xfrm>
            <a:off x="310529" y="309493"/>
            <a:ext cx="3408170" cy="83099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Clients</a:t>
            </a:r>
          </a:p>
          <a:p>
            <a:r>
              <a:rPr lang="en-US" b="1" dirty="0" smtClean="0">
                <a:solidFill>
                  <a:srgbClr val="000000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Residence </a:t>
            </a:r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Interiors</a:t>
            </a:r>
            <a:endParaRPr lang="en-IN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51" b="35155"/>
          <a:stretch/>
        </p:blipFill>
        <p:spPr>
          <a:xfrm>
            <a:off x="3350770" y="2513131"/>
            <a:ext cx="2736303" cy="6518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9" y="1849188"/>
            <a:ext cx="2188595" cy="1333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471" y="1691550"/>
            <a:ext cx="2070890" cy="14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7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E3F3EC4-DE8C-4347-95E0-7FBC2EEA0F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8" r="17882"/>
          <a:stretch/>
        </p:blipFill>
        <p:spPr>
          <a:xfrm>
            <a:off x="90384" y="733363"/>
            <a:ext cx="8802096" cy="6111668"/>
          </a:xfrm>
          <a:prstGeom prst="rect">
            <a:avLst/>
          </a:prstGeom>
          <a:blipFill>
            <a:blip r:embed="rId4">
              <a:alphaModFix amt="71000"/>
            </a:blip>
            <a:tile tx="0" ty="0" sx="100000" sy="100000" flip="none" algn="tl"/>
          </a:blip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90384" y="116632"/>
            <a:ext cx="6065792" cy="424732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latin typeface="Gill Sans MT" panose="020B0502020104020203" pitchFamily="34" charset="0"/>
              </a:rPr>
              <a:t>Lodha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Eternis</a:t>
            </a:r>
            <a:r>
              <a:rPr lang="en-US" dirty="0">
                <a:latin typeface="Gill Sans MT" panose="020B0502020104020203" pitchFamily="34" charset="0"/>
              </a:rPr>
              <a:t>– </a:t>
            </a:r>
            <a:r>
              <a:rPr lang="en-US" b="0" dirty="0">
                <a:latin typeface="Gill Sans MT" panose="020B0502020104020203" pitchFamily="34" charset="0"/>
              </a:rPr>
              <a:t>2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Andheri</a:t>
            </a:r>
            <a:r>
              <a:rPr lang="en-US" b="0" dirty="0">
                <a:latin typeface="Gill Sans MT" panose="020B0502020104020203" pitchFamily="34" charset="0"/>
              </a:rPr>
              <a:t> east</a:t>
            </a:r>
          </a:p>
        </p:txBody>
      </p:sp>
    </p:spTree>
    <p:extLst>
      <p:ext uri="{BB962C8B-B14F-4D97-AF65-F5344CB8AC3E}">
        <p14:creationId xmlns:p14="http://schemas.microsoft.com/office/powerpoint/2010/main" val="228037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F5A403D-F75E-4B17-9BE5-F7A951987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9" r="19456" b="-1"/>
          <a:stretch/>
        </p:blipFill>
        <p:spPr>
          <a:xfrm>
            <a:off x="179512" y="186997"/>
            <a:ext cx="5348030" cy="6569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2126E5F-5D2B-4035-B233-732B7C335F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8" r="10229" b="2"/>
          <a:stretch/>
        </p:blipFill>
        <p:spPr>
          <a:xfrm>
            <a:off x="5650990" y="190284"/>
            <a:ext cx="3313496" cy="3174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970D292-A066-44D5-AF5D-FA19BAD089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9" r="12166" b="2"/>
          <a:stretch/>
        </p:blipFill>
        <p:spPr>
          <a:xfrm>
            <a:off x="5650990" y="3495962"/>
            <a:ext cx="3313496" cy="3260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25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90384" y="188640"/>
            <a:ext cx="570575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Raheja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Vihar</a:t>
            </a:r>
            <a:r>
              <a:rPr lang="en-US" b="0" dirty="0">
                <a:latin typeface="Gill Sans MT" panose="020B0502020104020203" pitchFamily="34" charset="0"/>
              </a:rPr>
              <a:t>– 3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Chandivali</a:t>
            </a:r>
            <a:r>
              <a:rPr lang="en-US" b="0" dirty="0">
                <a:latin typeface="Gill Sans MT" panose="020B0502020104020203" pitchFamily="34" charset="0"/>
              </a:rPr>
              <a:t>, </a:t>
            </a:r>
            <a:r>
              <a:rPr lang="en-US" b="0" dirty="0" err="1">
                <a:latin typeface="Gill Sans MT" panose="020B0502020104020203" pitchFamily="34" charset="0"/>
              </a:rPr>
              <a:t>Powai</a:t>
            </a:r>
            <a:r>
              <a:rPr lang="en-US" b="0" dirty="0">
                <a:latin typeface="Gill Sans MT" panose="020B0502020104020203" pitchFamily="34" charset="0"/>
              </a:rPr>
              <a:t>,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06" y="720080"/>
            <a:ext cx="7526610" cy="602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55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116936" y="113045"/>
            <a:ext cx="567920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Raheja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Vihar</a:t>
            </a:r>
            <a:r>
              <a:rPr lang="en-US" b="0" dirty="0">
                <a:latin typeface="Gill Sans MT" panose="020B0502020104020203" pitchFamily="34" charset="0"/>
              </a:rPr>
              <a:t>– 3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Chandivali</a:t>
            </a:r>
            <a:r>
              <a:rPr lang="en-US" b="0" dirty="0">
                <a:latin typeface="Gill Sans MT" panose="020B0502020104020203" pitchFamily="34" charset="0"/>
              </a:rPr>
              <a:t>, </a:t>
            </a:r>
            <a:r>
              <a:rPr lang="en-US" b="0" dirty="0" err="1">
                <a:latin typeface="Gill Sans MT" panose="020B0502020104020203" pitchFamily="34" charset="0"/>
              </a:rPr>
              <a:t>Powai</a:t>
            </a:r>
            <a:r>
              <a:rPr lang="en-US" b="0" dirty="0">
                <a:latin typeface="Gill Sans MT" panose="020B0502020104020203" pitchFamily="34" charset="0"/>
              </a:rPr>
              <a:t>,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95" y="727298"/>
            <a:ext cx="3585209" cy="2869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176" y="727298"/>
            <a:ext cx="5101300" cy="28694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4"/>
          <a:stretch/>
        </p:blipFill>
        <p:spPr>
          <a:xfrm>
            <a:off x="188944" y="3717032"/>
            <a:ext cx="4527072" cy="3016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3739097"/>
            <a:ext cx="3744416" cy="299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2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AA7D7DF-CBF3-4F45-A987-4BD2EF2B7E15}"/>
              </a:ext>
            </a:extLst>
          </p:cNvPr>
          <p:cNvSpPr txBox="1"/>
          <p:nvPr/>
        </p:nvSpPr>
        <p:spPr>
          <a:xfrm>
            <a:off x="179512" y="39763"/>
            <a:ext cx="576064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Raheja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dirty="0" err="1">
                <a:latin typeface="Gill Sans MT" panose="020B0502020104020203" pitchFamily="34" charset="0"/>
              </a:rPr>
              <a:t>Vihar</a:t>
            </a:r>
            <a:r>
              <a:rPr lang="en-US" b="0" dirty="0">
                <a:latin typeface="Gill Sans MT" panose="020B0502020104020203" pitchFamily="34" charset="0"/>
              </a:rPr>
              <a:t>– 3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US" b="0" dirty="0" err="1">
                <a:latin typeface="Gill Sans MT" panose="020B0502020104020203" pitchFamily="34" charset="0"/>
              </a:rPr>
              <a:t>Chandivali</a:t>
            </a:r>
            <a:r>
              <a:rPr lang="en-US" b="0" dirty="0">
                <a:latin typeface="Gill Sans MT" panose="020B0502020104020203" pitchFamily="34" charset="0"/>
              </a:rPr>
              <a:t>, </a:t>
            </a:r>
            <a:r>
              <a:rPr lang="en-US" b="0" dirty="0" err="1">
                <a:latin typeface="Gill Sans MT" panose="020B0502020104020203" pitchFamily="34" charset="0"/>
              </a:rPr>
              <a:t>Powai</a:t>
            </a:r>
            <a:r>
              <a:rPr lang="en-US" b="0" dirty="0">
                <a:latin typeface="Gill Sans MT" panose="020B0502020104020203" pitchFamily="34" charset="0"/>
              </a:rPr>
              <a:t>,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3884484"/>
            <a:ext cx="4176464" cy="28506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06960"/>
            <a:ext cx="3600400" cy="3182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/>
          <a:stretch/>
        </p:blipFill>
        <p:spPr>
          <a:xfrm>
            <a:off x="3815611" y="606959"/>
            <a:ext cx="5220885" cy="31841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902961"/>
            <a:ext cx="4540698" cy="28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54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188630-0C50-4A3A-8ECF-501E626CB153}"/>
              </a:ext>
            </a:extLst>
          </p:cNvPr>
          <p:cNvSpPr txBox="1"/>
          <p:nvPr/>
        </p:nvSpPr>
        <p:spPr>
          <a:xfrm>
            <a:off x="104942" y="116632"/>
            <a:ext cx="5979225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Ekta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IN" dirty="0" err="1">
                <a:latin typeface="Gill Sans MT" panose="020B0502020104020203" pitchFamily="34" charset="0"/>
              </a:rPr>
              <a:t>Tripolis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0" dirty="0">
                <a:latin typeface="Gill Sans MT" panose="020B0502020104020203" pitchFamily="34" charset="0"/>
              </a:rPr>
              <a:t>– 2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IN" b="0" dirty="0">
                <a:latin typeface="Gill Sans MT" panose="020B0502020104020203" pitchFamily="34" charset="0"/>
              </a:rPr>
              <a:t>Goregaon West</a:t>
            </a:r>
            <a:endParaRPr lang="en-US" b="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692696"/>
            <a:ext cx="7560840" cy="604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1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1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188630-0C50-4A3A-8ECF-501E626CB153}"/>
              </a:ext>
            </a:extLst>
          </p:cNvPr>
          <p:cNvSpPr txBox="1"/>
          <p:nvPr/>
        </p:nvSpPr>
        <p:spPr>
          <a:xfrm>
            <a:off x="104942" y="116632"/>
            <a:ext cx="5979225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Ekta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IN" dirty="0" err="1">
                <a:latin typeface="Gill Sans MT" panose="020B0502020104020203" pitchFamily="34" charset="0"/>
              </a:rPr>
              <a:t>Tripolis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0" dirty="0">
                <a:latin typeface="Gill Sans MT" panose="020B0502020104020203" pitchFamily="34" charset="0"/>
              </a:rPr>
              <a:t>– 2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IN" b="0" dirty="0">
                <a:latin typeface="Gill Sans MT" panose="020B0502020104020203" pitchFamily="34" charset="0"/>
              </a:rPr>
              <a:t>Goregaon West</a:t>
            </a:r>
            <a:endParaRPr lang="en-US" b="0" dirty="0">
              <a:latin typeface="Gill Sans MT" panose="020B05020201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20688"/>
            <a:ext cx="4016761" cy="30257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9" y="548680"/>
            <a:ext cx="3893781" cy="30257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9" y="3742976"/>
            <a:ext cx="3893781" cy="3115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8"/>
          <a:stretch/>
        </p:blipFill>
        <p:spPr>
          <a:xfrm>
            <a:off x="4443671" y="3742976"/>
            <a:ext cx="4016761" cy="311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8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1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6188630-0C50-4A3A-8ECF-501E626CB153}"/>
              </a:ext>
            </a:extLst>
          </p:cNvPr>
          <p:cNvSpPr txBox="1"/>
          <p:nvPr/>
        </p:nvSpPr>
        <p:spPr>
          <a:xfrm>
            <a:off x="104942" y="116632"/>
            <a:ext cx="5979225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Ekta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IN" dirty="0" err="1">
                <a:latin typeface="Gill Sans MT" panose="020B0502020104020203" pitchFamily="34" charset="0"/>
              </a:rPr>
              <a:t>Tripolis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r>
              <a:rPr lang="en-US" b="0" dirty="0">
                <a:latin typeface="Gill Sans MT" panose="020B0502020104020203" pitchFamily="34" charset="0"/>
              </a:rPr>
              <a:t>– 2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</a:t>
            </a:r>
            <a:r>
              <a:rPr lang="en-IN" b="0" dirty="0">
                <a:latin typeface="Gill Sans MT" panose="020B0502020104020203" pitchFamily="34" charset="0"/>
              </a:rPr>
              <a:t>Goregaon West</a:t>
            </a:r>
            <a:endParaRPr lang="en-US" b="0" dirty="0">
              <a:latin typeface="Gill Sans MT" panose="020B05020201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0" y="592122"/>
            <a:ext cx="3926210" cy="30050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578297"/>
            <a:ext cx="3744416" cy="29955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4" t="3257" r="4538"/>
          <a:stretch/>
        </p:blipFill>
        <p:spPr>
          <a:xfrm>
            <a:off x="571220" y="3645024"/>
            <a:ext cx="3926210" cy="31409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1"/>
          <a:stretch/>
        </p:blipFill>
        <p:spPr>
          <a:xfrm>
            <a:off x="4788024" y="3645024"/>
            <a:ext cx="3744416" cy="314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3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1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E39D791-5C14-4916-8849-D94BF04D63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41"/>
          <a:stretch/>
        </p:blipFill>
        <p:spPr>
          <a:xfrm>
            <a:off x="137484" y="836712"/>
            <a:ext cx="8827004" cy="5902819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A05DB1E-F94E-4612-BEA8-73A5FC09BFDE}"/>
              </a:ext>
            </a:extLst>
          </p:cNvPr>
          <p:cNvSpPr txBox="1"/>
          <p:nvPr/>
        </p:nvSpPr>
        <p:spPr>
          <a:xfrm>
            <a:off x="137484" y="223635"/>
            <a:ext cx="5226604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 err="1">
                <a:latin typeface="Gill Sans MT" panose="020B0502020104020203" pitchFamily="34" charset="0"/>
              </a:rPr>
              <a:t>Meghdhoot</a:t>
            </a:r>
            <a:r>
              <a:rPr lang="en-US" b="0" dirty="0">
                <a:latin typeface="Gill Sans MT" panose="020B0502020104020203" pitchFamily="34" charset="0"/>
              </a:rPr>
              <a:t> – 3 </a:t>
            </a:r>
            <a:r>
              <a:rPr lang="en-US" b="0" dirty="0" err="1">
                <a:latin typeface="Gill Sans MT" panose="020B0502020104020203" pitchFamily="34" charset="0"/>
              </a:rPr>
              <a:t>Bhk</a:t>
            </a:r>
            <a:r>
              <a:rPr lang="en-US" b="0" dirty="0">
                <a:latin typeface="Gill Sans MT" panose="020B0502020104020203" pitchFamily="34" charset="0"/>
              </a:rPr>
              <a:t>  at Andheri west</a:t>
            </a:r>
          </a:p>
        </p:txBody>
      </p:sp>
    </p:spTree>
    <p:extLst>
      <p:ext uri="{BB962C8B-B14F-4D97-AF65-F5344CB8AC3E}">
        <p14:creationId xmlns:p14="http://schemas.microsoft.com/office/powerpoint/2010/main" val="305430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1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D991DFB-9C31-49A9-A302-E1736C1C2DD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7" r="13357" b="1"/>
          <a:stretch>
            <a:fillRect/>
          </a:stretch>
        </p:blipFill>
        <p:spPr>
          <a:xfrm>
            <a:off x="5351240" y="2375502"/>
            <a:ext cx="3665086" cy="2061610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B009B10-B834-4F35-A75A-1B53897D3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8" r="13356"/>
          <a:stretch/>
        </p:blipFill>
        <p:spPr>
          <a:xfrm>
            <a:off x="56478" y="257317"/>
            <a:ext cx="5257655" cy="3312368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B1765F78-614B-4AFD-833F-3E9B87A487F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7" r="13357" b="1"/>
          <a:stretch>
            <a:fillRect/>
          </a:stretch>
        </p:blipFill>
        <p:spPr>
          <a:xfrm>
            <a:off x="56478" y="3639920"/>
            <a:ext cx="5257656" cy="2957432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F24E5F0-72A9-496D-8723-5981C4B76E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7" r="13357" b="1"/>
          <a:stretch>
            <a:fillRect/>
          </a:stretch>
        </p:blipFill>
        <p:spPr>
          <a:xfrm>
            <a:off x="5371409" y="4535743"/>
            <a:ext cx="3665083" cy="2061609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FFBA896E-DB35-4A05-94AB-3D8F7B3F9FF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7" r="13357" b="1"/>
          <a:stretch>
            <a:fillRect/>
          </a:stretch>
        </p:blipFill>
        <p:spPr>
          <a:xfrm>
            <a:off x="5351240" y="257317"/>
            <a:ext cx="3665083" cy="206160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525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1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0767D9D8-AD68-4C4D-902C-000238046597}"/>
              </a:ext>
            </a:extLst>
          </p:cNvPr>
          <p:cNvSpPr/>
          <p:nvPr/>
        </p:nvSpPr>
        <p:spPr>
          <a:xfrm>
            <a:off x="2843808" y="2996952"/>
            <a:ext cx="324036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kern="0" dirty="0">
                <a:solidFill>
                  <a:srgbClr val="000000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OFFICE INTERIORS</a:t>
            </a:r>
          </a:p>
        </p:txBody>
      </p:sp>
    </p:spTree>
    <p:extLst>
      <p:ext uri="{BB962C8B-B14F-4D97-AF65-F5344CB8AC3E}">
        <p14:creationId xmlns:p14="http://schemas.microsoft.com/office/powerpoint/2010/main" val="153132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living room&#10;&#10;Description generated with very high confidence">
            <a:extLst>
              <a:ext uri="{FF2B5EF4-FFF2-40B4-BE49-F238E27FC236}">
                <a16:creationId xmlns:a16="http://schemas.microsoft.com/office/drawing/2014/main" xmlns="" id="{C499F9D0-591F-44AF-9476-7739871A24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9"/>
          <a:stretch/>
        </p:blipFill>
        <p:spPr>
          <a:xfrm>
            <a:off x="179512" y="548680"/>
            <a:ext cx="8728438" cy="577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6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221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ew of a kitchen&#10;&#10;Description automatically generated">
            <a:extLst>
              <a:ext uri="{FF2B5EF4-FFF2-40B4-BE49-F238E27FC236}">
                <a16:creationId xmlns:a16="http://schemas.microsoft.com/office/drawing/2014/main" xmlns="" id="{CFBE4DFC-FFF0-4C3C-9B93-6F55981BCA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0" r="14952"/>
          <a:stretch/>
        </p:blipFill>
        <p:spPr>
          <a:xfrm>
            <a:off x="4735257" y="578297"/>
            <a:ext cx="4350367" cy="6277674"/>
          </a:xfrm>
          <a:prstGeom prst="rect">
            <a:avLst/>
          </a:prstGeom>
        </p:spPr>
      </p:pic>
      <p:pic>
        <p:nvPicPr>
          <p:cNvPr id="9" name="Picture 8" descr="A picture containing indoor, photo, different, room&#10;&#10;Description automatically generated">
            <a:extLst>
              <a:ext uri="{FF2B5EF4-FFF2-40B4-BE49-F238E27FC236}">
                <a16:creationId xmlns:a16="http://schemas.microsoft.com/office/drawing/2014/main" xmlns="" id="{26792816-8560-4533-805D-8D537B7E0B9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1" r="14300"/>
          <a:stretch/>
        </p:blipFill>
        <p:spPr>
          <a:xfrm>
            <a:off x="39776" y="578297"/>
            <a:ext cx="4568687" cy="63060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22DC74D-19E0-44E4-8250-F87A0A27CC54}"/>
              </a:ext>
            </a:extLst>
          </p:cNvPr>
          <p:cNvSpPr txBox="1"/>
          <p:nvPr/>
        </p:nvSpPr>
        <p:spPr>
          <a:xfrm>
            <a:off x="90384" y="116632"/>
            <a:ext cx="606579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lvl="0">
              <a:defRPr b="1"/>
            </a:lvl1pPr>
          </a:lstStyle>
          <a:p>
            <a:r>
              <a:rPr lang="en-US" dirty="0">
                <a:latin typeface="Gill Sans MT" panose="020B0502020104020203" pitchFamily="34" charset="0"/>
              </a:rPr>
              <a:t>Makeovers</a:t>
            </a:r>
            <a:r>
              <a:rPr lang="en-US" b="0" dirty="0">
                <a:latin typeface="Gill Sans MT" panose="020B0502020104020203" pitchFamily="34" charset="0"/>
              </a:rPr>
              <a:t>– Reuse and Refurbish</a:t>
            </a:r>
          </a:p>
        </p:txBody>
      </p:sp>
    </p:spTree>
    <p:extLst>
      <p:ext uri="{BB962C8B-B14F-4D97-AF65-F5344CB8AC3E}">
        <p14:creationId xmlns:p14="http://schemas.microsoft.com/office/powerpoint/2010/main" val="30160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bhkview22061972.jpg"/>
          <p:cNvPicPr>
            <a:picLocks noChangeAspect="1"/>
          </p:cNvPicPr>
          <p:nvPr/>
        </p:nvPicPr>
        <p:blipFill>
          <a:blip r:embed="rId2"/>
          <a:srcRect b="20779"/>
          <a:stretch>
            <a:fillRect/>
          </a:stretch>
        </p:blipFill>
        <p:spPr>
          <a:xfrm>
            <a:off x="179512" y="1196752"/>
            <a:ext cx="8784976" cy="5432977"/>
          </a:xfrm>
          <a:prstGeom prst="rect">
            <a:avLst/>
          </a:prstGeom>
        </p:spPr>
      </p:pic>
      <p:sp>
        <p:nvSpPr>
          <p:cNvPr id="6" name="Text Box 14">
            <a:extLst>
              <a:ext uri="{FF2B5EF4-FFF2-40B4-BE49-F238E27FC236}">
                <a16:creationId xmlns:a16="http://schemas.microsoft.com/office/drawing/2014/main" xmlns="" id="{4AAFFB68-1090-4995-BA9E-F3A8DD886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404664"/>
            <a:ext cx="5184576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 dirty="0">
                <a:solidFill>
                  <a:schemeClr val="accent4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Farmhouses- </a:t>
            </a:r>
            <a:r>
              <a:rPr lang="en-US" sz="2400" dirty="0">
                <a:solidFill>
                  <a:schemeClr val="accent4"/>
                </a:solidFill>
                <a:latin typeface="Gill Sans MT" panose="020B0502020104020203" pitchFamily="34" charset="0"/>
                <a:ea typeface="Tahoma" panose="020B0604030504040204" pitchFamily="34" charset="0"/>
                <a:cs typeface="Tahoma" panose="020B0604030504040204" pitchFamily="34" charset="0"/>
              </a:rPr>
              <a:t>next to Vaitarna lake</a:t>
            </a:r>
            <a:endParaRPr lang="en-US" sz="2400" b="1" dirty="0">
              <a:solidFill>
                <a:schemeClr val="accent4"/>
              </a:solidFill>
              <a:latin typeface="Gill Sans MT" panose="020B0502020104020203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5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175">
        <p:fade/>
      </p:transition>
    </mc:Choice>
    <mc:Fallback xmlns="">
      <p:transition spd="med" advTm="617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6" descr="Image result for sketch images shapes">
            <a:extLst>
              <a:ext uri="{FF2B5EF4-FFF2-40B4-BE49-F238E27FC236}">
                <a16:creationId xmlns:a16="http://schemas.microsoft.com/office/drawing/2014/main" xmlns="" id="{FC44FD66-977E-489C-A6BA-01A85E9538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1568" y="3086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F402DF2-E86D-4372-909D-A09E3A4E6C9E}"/>
              </a:ext>
            </a:extLst>
          </p:cNvPr>
          <p:cNvSpPr/>
          <p:nvPr/>
        </p:nvSpPr>
        <p:spPr>
          <a:xfrm>
            <a:off x="204731" y="4725144"/>
            <a:ext cx="8638867" cy="190821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pPr algn="just">
              <a:buFontTx/>
              <a:buNone/>
              <a:defRPr/>
            </a:pPr>
            <a:r>
              <a:rPr lang="pt-BR" sz="2000" dirty="0">
                <a:latin typeface="Gill Sans MT" panose="020B0502020104020203" pitchFamily="34" charset="0"/>
              </a:rPr>
              <a:t>Contact us </a:t>
            </a:r>
            <a:endParaRPr lang="pt-BR" sz="2000" b="1" dirty="0">
              <a:latin typeface="Gill Sans MT" panose="020B0502020104020203" pitchFamily="34" charset="0"/>
            </a:endParaRPr>
          </a:p>
          <a:p>
            <a:pPr algn="just">
              <a:buFontTx/>
              <a:buNone/>
              <a:defRPr/>
            </a:pPr>
            <a:r>
              <a:rPr lang="pt-BR" b="1" dirty="0">
                <a:latin typeface="Arial Narrow" panose="020B0606020202030204" pitchFamily="34" charset="0"/>
              </a:rPr>
              <a:t>Direction One </a:t>
            </a:r>
            <a:r>
              <a:rPr lang="pt-BR" sz="2800" b="1" dirty="0">
                <a:latin typeface="BankGothic Lt BT" panose="020B0607020203060204" pitchFamily="34" charset="0"/>
              </a:rPr>
              <a:t>Elements</a:t>
            </a:r>
            <a:r>
              <a:rPr lang="pt-BR" sz="4400" b="1" dirty="0">
                <a:latin typeface="BankGothic Lt BT" panose="020B0607020203060204" pitchFamily="34" charset="0"/>
              </a:rPr>
              <a:t> </a:t>
            </a:r>
          </a:p>
          <a:p>
            <a:pPr algn="just">
              <a:defRPr/>
            </a:pPr>
            <a:r>
              <a:rPr lang="pt-BR" sz="1800" dirty="0">
                <a:latin typeface="Gill Sans MT" panose="020B0502020104020203" pitchFamily="34" charset="0"/>
              </a:rPr>
              <a:t>Tel no : +919820503710.</a:t>
            </a:r>
          </a:p>
          <a:p>
            <a:pPr algn="just">
              <a:defRPr/>
            </a:pPr>
            <a:r>
              <a:rPr lang="pt-BR" sz="1800" dirty="0">
                <a:latin typeface="Gill Sans MT" panose="020B0502020104020203" pitchFamily="34" charset="0"/>
              </a:rPr>
              <a:t>Email id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: </a:t>
            </a:r>
            <a:r>
              <a:rPr lang="en-IN" sz="18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directiononeelements@gmail.com</a:t>
            </a:r>
            <a:endParaRPr lang="en-IN" sz="1800" dirty="0">
              <a:solidFill>
                <a:schemeClr val="bg1">
                  <a:lumMod val="50000"/>
                </a:schemeClr>
              </a:solidFill>
              <a:latin typeface="Gill Sans MT" panose="020B0502020104020203" pitchFamily="34" charset="0"/>
            </a:endParaRPr>
          </a:p>
          <a:p>
            <a:pPr>
              <a:defRPr/>
            </a:pPr>
            <a:r>
              <a:rPr lang="en-IN" sz="1800" b="1" dirty="0">
                <a:latin typeface="Gill Sans MT" panose="020B0502020104020203" pitchFamily="34" charset="0"/>
              </a:rPr>
              <a:t>Check us out on Facebook</a:t>
            </a:r>
            <a:endParaRPr lang="en-IN" sz="2000" b="1" dirty="0">
              <a:latin typeface="Gill Sans MT" panose="020B05020201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AB87286-59F0-4898-ACD0-75DCC0AA8F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" b="19087"/>
          <a:stretch>
            <a:fillRect/>
          </a:stretch>
        </p:blipFill>
        <p:spPr>
          <a:xfrm>
            <a:off x="194584" y="332656"/>
            <a:ext cx="8649014" cy="420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0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arge brick building with a store on a city street&#10;&#10;Description generated with very high confidence">
            <a:extLst>
              <a:ext uri="{FF2B5EF4-FFF2-40B4-BE49-F238E27FC236}">
                <a16:creationId xmlns:a16="http://schemas.microsoft.com/office/drawing/2014/main" xmlns="" id="{C67C75E7-852F-40D9-A4A9-9506CEB986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0" r="10616" b="1"/>
          <a:stretch/>
        </p:blipFill>
        <p:spPr>
          <a:xfrm>
            <a:off x="298896" y="3872307"/>
            <a:ext cx="2690974" cy="22818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sign in front of a brick building&#10;&#10;Description generated with very high confidence">
            <a:extLst>
              <a:ext uri="{FF2B5EF4-FFF2-40B4-BE49-F238E27FC236}">
                <a16:creationId xmlns:a16="http://schemas.microsoft.com/office/drawing/2014/main" xmlns="" id="{FB55A526-ADC2-462D-A3E2-31474D45954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30" r="15684" b="3"/>
          <a:stretch/>
        </p:blipFill>
        <p:spPr>
          <a:xfrm>
            <a:off x="5885684" y="839691"/>
            <a:ext cx="2979276" cy="2889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group of people in front of a building&#10;&#10;Description generated with high confidence">
            <a:extLst>
              <a:ext uri="{FF2B5EF4-FFF2-40B4-BE49-F238E27FC236}">
                <a16:creationId xmlns:a16="http://schemas.microsoft.com/office/drawing/2014/main" xmlns="" id="{F7F0CEC9-13A3-497C-81F2-45F8FECA27C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84" b="3"/>
          <a:stretch/>
        </p:blipFill>
        <p:spPr>
          <a:xfrm>
            <a:off x="3416477" y="839691"/>
            <a:ext cx="2334054" cy="28899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Picture 9" descr="A picture containing indoor, table, floor&#10;&#10;Description generated with high confidence">
            <a:extLst>
              <a:ext uri="{FF2B5EF4-FFF2-40B4-BE49-F238E27FC236}">
                <a16:creationId xmlns:a16="http://schemas.microsoft.com/office/drawing/2014/main" xmlns="" id="{3EBB2A16-61A7-4D1C-A40C-548FF321E1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27" r="14093"/>
          <a:stretch/>
        </p:blipFill>
        <p:spPr>
          <a:xfrm>
            <a:off x="298896" y="839691"/>
            <a:ext cx="2961810" cy="28899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7063344" y="3872307"/>
            <a:ext cx="1936769" cy="2869062"/>
          </a:xfrm>
          <a:solidFill>
            <a:schemeClr val="accent3">
              <a:lumMod val="95000"/>
            </a:schemeClr>
          </a:solidFill>
        </p:spPr>
        <p:txBody>
          <a:bodyPr vert="horz" lIns="91440" tIns="45720" rIns="91440" bIns="45720" rtlCol="0" anchor="b">
            <a:normAutofit fontScale="9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200" b="1" dirty="0">
                <a:solidFill>
                  <a:schemeClr val="tx1"/>
                </a:solidFill>
                <a:latin typeface="Gill Sans MT" panose="020B0502020104020203" pitchFamily="34" charset="0"/>
              </a:rPr>
              <a:t>Our Design Concept Inspired by Hersheys “Authentic History” &amp; “Iconic Brands”</a:t>
            </a:r>
            <a:r>
              <a:rPr lang="en-US" sz="2900" b="1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2900" b="1" dirty="0">
                <a:solidFill>
                  <a:schemeClr val="tx1"/>
                </a:solidFill>
                <a:latin typeface="+mj-lt"/>
              </a:rPr>
            </a:br>
            <a:endParaRPr lang="en-US" sz="2900" b="1" i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34590" y="78495"/>
            <a:ext cx="6397650" cy="470185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2400" b="1" kern="0" dirty="0">
                <a:solidFill>
                  <a:srgbClr val="000000"/>
                </a:solidFill>
                <a:latin typeface="Gill Sans MT" panose="020B0502020104020203" pitchFamily="34" charset="0"/>
              </a:rPr>
              <a:t>HERSHEY</a:t>
            </a:r>
            <a:r>
              <a:rPr lang="en-US" sz="2400" kern="0" dirty="0">
                <a:solidFill>
                  <a:srgbClr val="000000"/>
                </a:solidFill>
                <a:latin typeface="Gill Sans MT" panose="020B0502020104020203" pitchFamily="34" charset="0"/>
              </a:rPr>
              <a:t> – </a:t>
            </a:r>
            <a:r>
              <a:rPr lang="en-US" sz="2400" kern="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Corporate Head office (7500 </a:t>
            </a:r>
            <a:r>
              <a:rPr lang="en-US" sz="2400" kern="0" dirty="0" err="1">
                <a:solidFill>
                  <a:srgbClr val="000000"/>
                </a:solidFill>
                <a:latin typeface="Gill Sans MT" panose="020B0502020104020203" pitchFamily="34" charset="0"/>
              </a:rPr>
              <a:t>sq.ft</a:t>
            </a:r>
            <a:r>
              <a:rPr lang="en-US" sz="2400" kern="0" dirty="0" smtClean="0">
                <a:solidFill>
                  <a:srgbClr val="000000"/>
                </a:solidFill>
                <a:latin typeface="Gill Sans MT" panose="020B0502020104020203" pitchFamily="34" charset="0"/>
              </a:rPr>
              <a:t>.)</a:t>
            </a:r>
            <a:endParaRPr lang="en-US" sz="2400" kern="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9FB2E75C-F62C-4715-8482-FDC324EDD3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663" y="3872307"/>
            <a:ext cx="3774910" cy="22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1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512" y="104325"/>
            <a:ext cx="6285503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 Hershey design Idea 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– Actual Implementation</a:t>
            </a:r>
          </a:p>
        </p:txBody>
      </p:sp>
      <p:pic>
        <p:nvPicPr>
          <p:cNvPr id="4" name="Picture 3" descr="A large room&#10;&#10;Description automatically generated">
            <a:extLst>
              <a:ext uri="{FF2B5EF4-FFF2-40B4-BE49-F238E27FC236}">
                <a16:creationId xmlns:a16="http://schemas.microsoft.com/office/drawing/2014/main" xmlns="" id="{6A66817E-DB99-456E-8010-F1DAB2CC7A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5989"/>
            <a:ext cx="9144000" cy="633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5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xmlns="" id="{96F989D5-73AE-412B-9598-E63AAD09C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0" t="9051" r="5481" b="5555"/>
          <a:stretch/>
        </p:blipFill>
        <p:spPr>
          <a:xfrm>
            <a:off x="150663" y="619813"/>
            <a:ext cx="4328881" cy="301534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79512" y="67736"/>
            <a:ext cx="4968552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 Hershey Design Idea 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– Cabins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77301EE8-8ECD-411A-84D8-18578E1FF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6929" y="619813"/>
            <a:ext cx="4301479" cy="301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4" descr="A large room&#10;&#10;Description generated with very high confidence">
            <a:extLst>
              <a:ext uri="{FF2B5EF4-FFF2-40B4-BE49-F238E27FC236}">
                <a16:creationId xmlns:a16="http://schemas.microsoft.com/office/drawing/2014/main" xmlns="" id="{819750A6-87AC-45E5-8981-C5A3343FF7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792038"/>
            <a:ext cx="4328881" cy="2928292"/>
          </a:xfrm>
        </p:spPr>
      </p:pic>
      <p:pic>
        <p:nvPicPr>
          <p:cNvPr id="5" name="Picture 4" descr="A large room&#10;&#10;Description automatically generated">
            <a:extLst>
              <a:ext uri="{FF2B5EF4-FFF2-40B4-BE49-F238E27FC236}">
                <a16:creationId xmlns:a16="http://schemas.microsoft.com/office/drawing/2014/main" xmlns="" id="{C96EDF37-6601-407C-8881-AC1ACC72EB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929" y="3792038"/>
            <a:ext cx="4336437" cy="29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08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79313030-20C7-472A-90DD-4B0096645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052736"/>
            <a:ext cx="4250686" cy="514005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E0ED2B6B-4D2B-4C9D-8F49-1362476E5294}"/>
              </a:ext>
            </a:extLst>
          </p:cNvPr>
          <p:cNvSpPr/>
          <p:nvPr/>
        </p:nvSpPr>
        <p:spPr>
          <a:xfrm>
            <a:off x="107504" y="332656"/>
            <a:ext cx="4680520" cy="4616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Gill Sans MT" panose="020B0502020104020203" pitchFamily="34" charset="0"/>
              </a:rPr>
              <a:t>Actual Implementation </a:t>
            </a: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</a:rPr>
              <a:t>– Cabins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053095"/>
            <a:ext cx="4506016" cy="51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4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|1.9"/>
</p:tagLst>
</file>

<file path=ppt/theme/theme1.xml><?xml version="1.0" encoding="utf-8"?>
<a:theme xmlns:a="http://schemas.openxmlformats.org/drawingml/2006/main" name="Default Design">
  <a:themeElements>
    <a:clrScheme name="Default Design 7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3399FF"/>
      </a:accent1>
      <a:accent2>
        <a:srgbClr val="99FFCC"/>
      </a:accent2>
      <a:accent3>
        <a:srgbClr val="FFFFFF"/>
      </a:accent3>
      <a:accent4>
        <a:srgbClr val="000000"/>
      </a:accent4>
      <a:accent5>
        <a:srgbClr val="ADCAFF"/>
      </a:accent5>
      <a:accent6>
        <a:srgbClr val="8AE7B9"/>
      </a:accent6>
      <a:hlink>
        <a:srgbClr val="CC00CC"/>
      </a:hlink>
      <a:folHlink>
        <a:srgbClr val="B2B2B2"/>
      </a:folHlink>
    </a:clrScheme>
    <a:fontScheme name="Default Desig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50000" t="155000" r="50000" b="-55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50000" t="155000" r="50000" b="-55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5247</TotalTime>
  <Words>580</Words>
  <Application>Microsoft Office PowerPoint</Application>
  <PresentationFormat>On-screen Show (4:3)</PresentationFormat>
  <Paragraphs>113</Paragraphs>
  <Slides>53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Default Design</vt:lpstr>
      <vt:lpstr>PowerPoint Presentation</vt:lpstr>
      <vt:lpstr>PowerPoint Presentation</vt:lpstr>
      <vt:lpstr>Process Control</vt:lpstr>
      <vt:lpstr>PowerPoint Presentation</vt:lpstr>
      <vt:lpstr>PowerPoint Presentation</vt:lpstr>
      <vt:lpstr>Our Design Concept Inspired by Hersheys “Authentic History” &amp; “Iconic Brands”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rupali inamdar</dc:creator>
  <cp:lastModifiedBy>Lenovo</cp:lastModifiedBy>
  <cp:revision>137</cp:revision>
  <cp:lastPrinted>2020-01-03T10:57:03Z</cp:lastPrinted>
  <dcterms:created xsi:type="dcterms:W3CDTF">2019-05-18T02:10:43Z</dcterms:created>
  <dcterms:modified xsi:type="dcterms:W3CDTF">2020-09-17T04:56:58Z</dcterms:modified>
</cp:coreProperties>
</file>